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Lst>
  <p:sldSz cy="9144000" cx="6858000"/>
  <p:notesSz cx="6858000" cy="9144000"/>
  <p:embeddedFontLst>
    <p:embeddedFont>
      <p:font typeface="Quattrocento Sans"/>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1" roundtripDataSignature="AMtx7mj5ddetzeccyCFJh8326xY3dl5Bg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1" Type="http://customschemas.google.com/relationships/presentationmetadata" Target="metadata"/><Relationship Id="rId10" Type="http://schemas.openxmlformats.org/officeDocument/2006/relationships/font" Target="fonts/QuattrocentoSans-boldItalic.fntdata"/><Relationship Id="rId9" Type="http://schemas.openxmlformats.org/officeDocument/2006/relationships/font" Target="fonts/QuattrocentoSans-italic.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font" Target="fonts/QuattrocentoSans-regular.fntdata"/><Relationship Id="rId8" Type="http://schemas.openxmlformats.org/officeDocument/2006/relationships/font" Target="fonts/QuattrocentoSans-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4"/>
          <p:cNvSpPr txBox="1"/>
          <p:nvPr>
            <p:ph type="ctrTitle"/>
          </p:nvPr>
        </p:nvSpPr>
        <p:spPr>
          <a:xfrm>
            <a:off x="514350" y="1496484"/>
            <a:ext cx="5829300" cy="3183467"/>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4"/>
          <p:cNvSpPr txBox="1"/>
          <p:nvPr>
            <p:ph idx="1" type="subTitle"/>
          </p:nvPr>
        </p:nvSpPr>
        <p:spPr>
          <a:xfrm>
            <a:off x="857250" y="4802717"/>
            <a:ext cx="5143500" cy="2207683"/>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p:txBody>
      </p:sp>
      <p:sp>
        <p:nvSpPr>
          <p:cNvPr id="14" name="Google Shape;14;p4"/>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4"/>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4"/>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3"/>
          <p:cNvSpPr txBox="1"/>
          <p:nvPr>
            <p:ph type="title"/>
          </p:nvPr>
        </p:nvSpPr>
        <p:spPr>
          <a:xfrm>
            <a:off x="471488" y="486836"/>
            <a:ext cx="5915025" cy="1767417"/>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3"/>
          <p:cNvSpPr txBox="1"/>
          <p:nvPr>
            <p:ph idx="1" type="body"/>
          </p:nvPr>
        </p:nvSpPr>
        <p:spPr>
          <a:xfrm rot="5400000">
            <a:off x="528108" y="2377546"/>
            <a:ext cx="5801784" cy="59150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71" name="Google Shape;71;p13"/>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3"/>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3"/>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4"/>
          <p:cNvSpPr txBox="1"/>
          <p:nvPr>
            <p:ph type="title"/>
          </p:nvPr>
        </p:nvSpPr>
        <p:spPr>
          <a:xfrm rot="5400000">
            <a:off x="1772577" y="3622015"/>
            <a:ext cx="7749117" cy="14787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4"/>
          <p:cNvSpPr txBox="1"/>
          <p:nvPr>
            <p:ph idx="1" type="body"/>
          </p:nvPr>
        </p:nvSpPr>
        <p:spPr>
          <a:xfrm rot="5400000">
            <a:off x="-1227798" y="2186121"/>
            <a:ext cx="7749117" cy="435054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77" name="Google Shape;77;p14"/>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4"/>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4"/>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5"/>
          <p:cNvSpPr txBox="1"/>
          <p:nvPr>
            <p:ph type="title"/>
          </p:nvPr>
        </p:nvSpPr>
        <p:spPr>
          <a:xfrm>
            <a:off x="471488" y="486836"/>
            <a:ext cx="5915025" cy="1767417"/>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5"/>
          <p:cNvSpPr txBox="1"/>
          <p:nvPr>
            <p:ph idx="1" type="body"/>
          </p:nvPr>
        </p:nvSpPr>
        <p:spPr>
          <a:xfrm>
            <a:off x="471488" y="2434167"/>
            <a:ext cx="5915025" cy="580178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20" name="Google Shape;20;p5"/>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5"/>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5"/>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6"/>
          <p:cNvSpPr txBox="1"/>
          <p:nvPr>
            <p:ph type="title"/>
          </p:nvPr>
        </p:nvSpPr>
        <p:spPr>
          <a:xfrm>
            <a:off x="467916" y="2279653"/>
            <a:ext cx="5915025" cy="3803649"/>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6"/>
          <p:cNvSpPr txBox="1"/>
          <p:nvPr>
            <p:ph idx="1" type="body"/>
          </p:nvPr>
        </p:nvSpPr>
        <p:spPr>
          <a:xfrm>
            <a:off x="467916" y="6119286"/>
            <a:ext cx="5915025" cy="2000249"/>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sz="1800">
                <a:solidFill>
                  <a:schemeClr val="dk1"/>
                </a:solidFill>
              </a:defRPr>
            </a:lvl1pPr>
            <a:lvl2pPr indent="-228600" lvl="1" marL="914400" algn="l">
              <a:lnSpc>
                <a:spcPct val="90000"/>
              </a:lnSpc>
              <a:spcBef>
                <a:spcPts val="375"/>
              </a:spcBef>
              <a:spcAft>
                <a:spcPts val="0"/>
              </a:spcAft>
              <a:buClr>
                <a:srgbClr val="888888"/>
              </a:buClr>
              <a:buSzPts val="1500"/>
              <a:buNone/>
              <a:defRPr sz="1500">
                <a:solidFill>
                  <a:srgbClr val="888888"/>
                </a:solidFill>
              </a:defRPr>
            </a:lvl2pPr>
            <a:lvl3pPr indent="-228600" lvl="2" marL="1371600" algn="l">
              <a:lnSpc>
                <a:spcPct val="90000"/>
              </a:lnSpc>
              <a:spcBef>
                <a:spcPts val="375"/>
              </a:spcBef>
              <a:spcAft>
                <a:spcPts val="0"/>
              </a:spcAft>
              <a:buClr>
                <a:srgbClr val="888888"/>
              </a:buClr>
              <a:buSzPts val="1350"/>
              <a:buNone/>
              <a:defRPr sz="1350">
                <a:solidFill>
                  <a:srgbClr val="888888"/>
                </a:solidFill>
              </a:defRPr>
            </a:lvl3pPr>
            <a:lvl4pPr indent="-228600" lvl="3" marL="1828800" algn="l">
              <a:lnSpc>
                <a:spcPct val="90000"/>
              </a:lnSpc>
              <a:spcBef>
                <a:spcPts val="375"/>
              </a:spcBef>
              <a:spcAft>
                <a:spcPts val="0"/>
              </a:spcAft>
              <a:buClr>
                <a:srgbClr val="888888"/>
              </a:buClr>
              <a:buSzPts val="1200"/>
              <a:buNone/>
              <a:defRPr sz="1200">
                <a:solidFill>
                  <a:srgbClr val="888888"/>
                </a:solidFill>
              </a:defRPr>
            </a:lvl4pPr>
            <a:lvl5pPr indent="-228600" lvl="4" marL="2286000" algn="l">
              <a:lnSpc>
                <a:spcPct val="90000"/>
              </a:lnSpc>
              <a:spcBef>
                <a:spcPts val="375"/>
              </a:spcBef>
              <a:spcAft>
                <a:spcPts val="0"/>
              </a:spcAft>
              <a:buClr>
                <a:srgbClr val="888888"/>
              </a:buClr>
              <a:buSzPts val="1200"/>
              <a:buNone/>
              <a:defRPr sz="1200">
                <a:solidFill>
                  <a:srgbClr val="888888"/>
                </a:solidFill>
              </a:defRPr>
            </a:lvl5pPr>
            <a:lvl6pPr indent="-228600" lvl="5" marL="2743200" algn="l">
              <a:lnSpc>
                <a:spcPct val="90000"/>
              </a:lnSpc>
              <a:spcBef>
                <a:spcPts val="375"/>
              </a:spcBef>
              <a:spcAft>
                <a:spcPts val="0"/>
              </a:spcAft>
              <a:buClr>
                <a:srgbClr val="888888"/>
              </a:buClr>
              <a:buSzPts val="1200"/>
              <a:buNone/>
              <a:defRPr sz="1200">
                <a:solidFill>
                  <a:srgbClr val="888888"/>
                </a:solidFill>
              </a:defRPr>
            </a:lvl6pPr>
            <a:lvl7pPr indent="-228600" lvl="6" marL="3200400" algn="l">
              <a:lnSpc>
                <a:spcPct val="90000"/>
              </a:lnSpc>
              <a:spcBef>
                <a:spcPts val="375"/>
              </a:spcBef>
              <a:spcAft>
                <a:spcPts val="0"/>
              </a:spcAft>
              <a:buClr>
                <a:srgbClr val="888888"/>
              </a:buClr>
              <a:buSzPts val="1200"/>
              <a:buNone/>
              <a:defRPr sz="1200">
                <a:solidFill>
                  <a:srgbClr val="888888"/>
                </a:solidFill>
              </a:defRPr>
            </a:lvl7pPr>
            <a:lvl8pPr indent="-228600" lvl="7" marL="3657600" algn="l">
              <a:lnSpc>
                <a:spcPct val="90000"/>
              </a:lnSpc>
              <a:spcBef>
                <a:spcPts val="375"/>
              </a:spcBef>
              <a:spcAft>
                <a:spcPts val="0"/>
              </a:spcAft>
              <a:buClr>
                <a:srgbClr val="888888"/>
              </a:buClr>
              <a:buSzPts val="1200"/>
              <a:buNone/>
              <a:defRPr sz="1200">
                <a:solidFill>
                  <a:srgbClr val="888888"/>
                </a:solidFill>
              </a:defRPr>
            </a:lvl8pPr>
            <a:lvl9pPr indent="-228600" lvl="8" marL="4114800" algn="l">
              <a:lnSpc>
                <a:spcPct val="90000"/>
              </a:lnSpc>
              <a:spcBef>
                <a:spcPts val="375"/>
              </a:spcBef>
              <a:spcAft>
                <a:spcPts val="0"/>
              </a:spcAft>
              <a:buClr>
                <a:srgbClr val="888888"/>
              </a:buClr>
              <a:buSzPts val="1200"/>
              <a:buNone/>
              <a:defRPr sz="1200">
                <a:solidFill>
                  <a:srgbClr val="888888"/>
                </a:solidFill>
              </a:defRPr>
            </a:lvl9pPr>
          </a:lstStyle>
          <a:p/>
        </p:txBody>
      </p:sp>
      <p:sp>
        <p:nvSpPr>
          <p:cNvPr id="26" name="Google Shape;26;p6"/>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6"/>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6"/>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7"/>
          <p:cNvSpPr txBox="1"/>
          <p:nvPr>
            <p:ph type="title"/>
          </p:nvPr>
        </p:nvSpPr>
        <p:spPr>
          <a:xfrm>
            <a:off x="471488" y="486836"/>
            <a:ext cx="5915025" cy="1767417"/>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7"/>
          <p:cNvSpPr txBox="1"/>
          <p:nvPr>
            <p:ph idx="1" type="body"/>
          </p:nvPr>
        </p:nvSpPr>
        <p:spPr>
          <a:xfrm>
            <a:off x="471488" y="2434167"/>
            <a:ext cx="2914650" cy="580178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2" name="Google Shape;32;p7"/>
          <p:cNvSpPr txBox="1"/>
          <p:nvPr>
            <p:ph idx="2" type="body"/>
          </p:nvPr>
        </p:nvSpPr>
        <p:spPr>
          <a:xfrm>
            <a:off x="3471863" y="2434167"/>
            <a:ext cx="2914650" cy="580178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3" name="Google Shape;33;p7"/>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7"/>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7"/>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8"/>
          <p:cNvSpPr txBox="1"/>
          <p:nvPr>
            <p:ph type="title"/>
          </p:nvPr>
        </p:nvSpPr>
        <p:spPr>
          <a:xfrm>
            <a:off x="472381" y="486836"/>
            <a:ext cx="5915025" cy="1767417"/>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8"/>
          <p:cNvSpPr txBox="1"/>
          <p:nvPr>
            <p:ph idx="1" type="body"/>
          </p:nvPr>
        </p:nvSpPr>
        <p:spPr>
          <a:xfrm>
            <a:off x="472381" y="2241551"/>
            <a:ext cx="2901255" cy="1098549"/>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39" name="Google Shape;39;p8"/>
          <p:cNvSpPr txBox="1"/>
          <p:nvPr>
            <p:ph idx="2" type="body"/>
          </p:nvPr>
        </p:nvSpPr>
        <p:spPr>
          <a:xfrm>
            <a:off x="472381" y="3340100"/>
            <a:ext cx="2901255" cy="491278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0" name="Google Shape;40;p8"/>
          <p:cNvSpPr txBox="1"/>
          <p:nvPr>
            <p:ph idx="3" type="body"/>
          </p:nvPr>
        </p:nvSpPr>
        <p:spPr>
          <a:xfrm>
            <a:off x="3471863" y="2241551"/>
            <a:ext cx="2915543" cy="1098549"/>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41" name="Google Shape;41;p8"/>
          <p:cNvSpPr txBox="1"/>
          <p:nvPr>
            <p:ph idx="4" type="body"/>
          </p:nvPr>
        </p:nvSpPr>
        <p:spPr>
          <a:xfrm>
            <a:off x="3471863" y="3340100"/>
            <a:ext cx="2915543" cy="491278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2" name="Google Shape;42;p8"/>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8"/>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8"/>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9"/>
          <p:cNvSpPr txBox="1"/>
          <p:nvPr>
            <p:ph type="title"/>
          </p:nvPr>
        </p:nvSpPr>
        <p:spPr>
          <a:xfrm>
            <a:off x="471488" y="486836"/>
            <a:ext cx="5915025" cy="1767417"/>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9"/>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9"/>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9"/>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0"/>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0"/>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0"/>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1"/>
          <p:cNvSpPr txBox="1"/>
          <p:nvPr>
            <p:ph type="title"/>
          </p:nvPr>
        </p:nvSpPr>
        <p:spPr>
          <a:xfrm>
            <a:off x="472381" y="609600"/>
            <a:ext cx="2211884" cy="21336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1"/>
          <p:cNvSpPr txBox="1"/>
          <p:nvPr>
            <p:ph idx="1" type="body"/>
          </p:nvPr>
        </p:nvSpPr>
        <p:spPr>
          <a:xfrm>
            <a:off x="2915543" y="1316569"/>
            <a:ext cx="3471863" cy="6498167"/>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750"/>
              </a:spcBef>
              <a:spcAft>
                <a:spcPts val="0"/>
              </a:spcAft>
              <a:buClr>
                <a:schemeClr val="dk1"/>
              </a:buClr>
              <a:buSzPts val="2400"/>
              <a:buChar char="•"/>
              <a:defRPr sz="2400"/>
            </a:lvl1pPr>
            <a:lvl2pPr indent="-361950" lvl="1" marL="914400" algn="l">
              <a:lnSpc>
                <a:spcPct val="90000"/>
              </a:lnSpc>
              <a:spcBef>
                <a:spcPts val="375"/>
              </a:spcBef>
              <a:spcAft>
                <a:spcPts val="0"/>
              </a:spcAft>
              <a:buClr>
                <a:schemeClr val="dk1"/>
              </a:buClr>
              <a:buSzPts val="2100"/>
              <a:buChar char="•"/>
              <a:defRPr sz="2100"/>
            </a:lvl2pPr>
            <a:lvl3pPr indent="-342900" lvl="2" marL="1371600" algn="l">
              <a:lnSpc>
                <a:spcPct val="90000"/>
              </a:lnSpc>
              <a:spcBef>
                <a:spcPts val="375"/>
              </a:spcBef>
              <a:spcAft>
                <a:spcPts val="0"/>
              </a:spcAft>
              <a:buClr>
                <a:schemeClr val="dk1"/>
              </a:buClr>
              <a:buSzPts val="1800"/>
              <a:buChar char="•"/>
              <a:defRPr sz="1800"/>
            </a:lvl3pPr>
            <a:lvl4pPr indent="-323850" lvl="3" marL="1828800" algn="l">
              <a:lnSpc>
                <a:spcPct val="90000"/>
              </a:lnSpc>
              <a:spcBef>
                <a:spcPts val="375"/>
              </a:spcBef>
              <a:spcAft>
                <a:spcPts val="0"/>
              </a:spcAft>
              <a:buClr>
                <a:schemeClr val="dk1"/>
              </a:buClr>
              <a:buSzPts val="1500"/>
              <a:buChar char="•"/>
              <a:defRPr sz="1500"/>
            </a:lvl4pPr>
            <a:lvl5pPr indent="-323850" lvl="4" marL="2286000" algn="l">
              <a:lnSpc>
                <a:spcPct val="90000"/>
              </a:lnSpc>
              <a:spcBef>
                <a:spcPts val="375"/>
              </a:spcBef>
              <a:spcAft>
                <a:spcPts val="0"/>
              </a:spcAft>
              <a:buClr>
                <a:schemeClr val="dk1"/>
              </a:buClr>
              <a:buSzPts val="1500"/>
              <a:buChar char="•"/>
              <a:defRPr sz="1500"/>
            </a:lvl5pPr>
            <a:lvl6pPr indent="-323850" lvl="5" marL="2743200" algn="l">
              <a:lnSpc>
                <a:spcPct val="90000"/>
              </a:lnSpc>
              <a:spcBef>
                <a:spcPts val="375"/>
              </a:spcBef>
              <a:spcAft>
                <a:spcPts val="0"/>
              </a:spcAft>
              <a:buClr>
                <a:schemeClr val="dk1"/>
              </a:buClr>
              <a:buSzPts val="1500"/>
              <a:buChar char="•"/>
              <a:defRPr sz="1500"/>
            </a:lvl6pPr>
            <a:lvl7pPr indent="-323850" lvl="6" marL="3200400" algn="l">
              <a:lnSpc>
                <a:spcPct val="90000"/>
              </a:lnSpc>
              <a:spcBef>
                <a:spcPts val="375"/>
              </a:spcBef>
              <a:spcAft>
                <a:spcPts val="0"/>
              </a:spcAft>
              <a:buClr>
                <a:schemeClr val="dk1"/>
              </a:buClr>
              <a:buSzPts val="1500"/>
              <a:buChar char="•"/>
              <a:defRPr sz="1500"/>
            </a:lvl7pPr>
            <a:lvl8pPr indent="-323850" lvl="7" marL="3657600" algn="l">
              <a:lnSpc>
                <a:spcPct val="90000"/>
              </a:lnSpc>
              <a:spcBef>
                <a:spcPts val="375"/>
              </a:spcBef>
              <a:spcAft>
                <a:spcPts val="0"/>
              </a:spcAft>
              <a:buClr>
                <a:schemeClr val="dk1"/>
              </a:buClr>
              <a:buSzPts val="1500"/>
              <a:buChar char="•"/>
              <a:defRPr sz="1500"/>
            </a:lvl8pPr>
            <a:lvl9pPr indent="-323850" lvl="8" marL="4114800" algn="l">
              <a:lnSpc>
                <a:spcPct val="90000"/>
              </a:lnSpc>
              <a:spcBef>
                <a:spcPts val="375"/>
              </a:spcBef>
              <a:spcAft>
                <a:spcPts val="0"/>
              </a:spcAft>
              <a:buClr>
                <a:schemeClr val="dk1"/>
              </a:buClr>
              <a:buSzPts val="1500"/>
              <a:buChar char="•"/>
              <a:defRPr sz="1500"/>
            </a:lvl9pPr>
          </a:lstStyle>
          <a:p/>
        </p:txBody>
      </p:sp>
      <p:sp>
        <p:nvSpPr>
          <p:cNvPr id="57" name="Google Shape;57;p11"/>
          <p:cNvSpPr txBox="1"/>
          <p:nvPr>
            <p:ph idx="2" type="body"/>
          </p:nvPr>
        </p:nvSpPr>
        <p:spPr>
          <a:xfrm>
            <a:off x="472381" y="2743200"/>
            <a:ext cx="2211884" cy="508211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58" name="Google Shape;58;p11"/>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1"/>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1"/>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2"/>
          <p:cNvSpPr txBox="1"/>
          <p:nvPr>
            <p:ph type="title"/>
          </p:nvPr>
        </p:nvSpPr>
        <p:spPr>
          <a:xfrm>
            <a:off x="472381" y="609600"/>
            <a:ext cx="2211884" cy="21336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2"/>
          <p:cNvSpPr/>
          <p:nvPr>
            <p:ph idx="2" type="pic"/>
          </p:nvPr>
        </p:nvSpPr>
        <p:spPr>
          <a:xfrm>
            <a:off x="2915543" y="1316569"/>
            <a:ext cx="3471863" cy="6498167"/>
          </a:xfrm>
          <a:prstGeom prst="rect">
            <a:avLst/>
          </a:prstGeom>
          <a:noFill/>
          <a:ln>
            <a:noFill/>
          </a:ln>
        </p:spPr>
      </p:sp>
      <p:sp>
        <p:nvSpPr>
          <p:cNvPr id="64" name="Google Shape;64;p12"/>
          <p:cNvSpPr txBox="1"/>
          <p:nvPr>
            <p:ph idx="1" type="body"/>
          </p:nvPr>
        </p:nvSpPr>
        <p:spPr>
          <a:xfrm>
            <a:off x="472381" y="2743200"/>
            <a:ext cx="2211884" cy="508211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65" name="Google Shape;65;p12"/>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2"/>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2"/>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471488" y="486836"/>
            <a:ext cx="5915025" cy="1767417"/>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300"/>
              <a:buFont typeface="Calibri"/>
              <a:buNone/>
              <a:defRPr b="0" i="0" sz="33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3"/>
          <p:cNvSpPr txBox="1"/>
          <p:nvPr>
            <p:ph idx="1" type="body"/>
          </p:nvPr>
        </p:nvSpPr>
        <p:spPr>
          <a:xfrm>
            <a:off x="471488" y="2434167"/>
            <a:ext cx="5915025" cy="5801784"/>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9pPr>
          </a:lstStyle>
          <a:p/>
        </p:txBody>
      </p:sp>
      <p:sp>
        <p:nvSpPr>
          <p:cNvPr id="8" name="Google Shape;8;p3"/>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3"/>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3"/>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4.jpg"/><Relationship Id="rId11" Type="http://schemas.openxmlformats.org/officeDocument/2006/relationships/image" Target="../media/image8.jpg"/><Relationship Id="rId10" Type="http://schemas.openxmlformats.org/officeDocument/2006/relationships/image" Target="../media/image10.png"/><Relationship Id="rId12" Type="http://schemas.openxmlformats.org/officeDocument/2006/relationships/image" Target="../media/image9.png"/><Relationship Id="rId9" Type="http://schemas.openxmlformats.org/officeDocument/2006/relationships/image" Target="../media/image11.png"/><Relationship Id="rId5" Type="http://schemas.openxmlformats.org/officeDocument/2006/relationships/image" Target="../media/image6.png"/><Relationship Id="rId6" Type="http://schemas.openxmlformats.org/officeDocument/2006/relationships/image" Target="../media/image2.png"/><Relationship Id="rId7" Type="http://schemas.openxmlformats.org/officeDocument/2006/relationships/image" Target="../media/image3.jpg"/><Relationship Id="rId8"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jpg"/><Relationship Id="rId4" Type="http://schemas.openxmlformats.org/officeDocument/2006/relationships/image" Target="../media/image1.png"/><Relationship Id="rId10" Type="http://schemas.openxmlformats.org/officeDocument/2006/relationships/image" Target="../media/image16.png"/><Relationship Id="rId9" Type="http://schemas.openxmlformats.org/officeDocument/2006/relationships/image" Target="../media/image18.png"/><Relationship Id="rId5" Type="http://schemas.openxmlformats.org/officeDocument/2006/relationships/image" Target="../media/image2.png"/><Relationship Id="rId6" Type="http://schemas.openxmlformats.org/officeDocument/2006/relationships/image" Target="../media/image13.jpg"/><Relationship Id="rId7" Type="http://schemas.openxmlformats.org/officeDocument/2006/relationships/image" Target="../media/image8.jpg"/><Relationship Id="rId8"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0" y="0"/>
            <a:ext cx="6858000" cy="1061580"/>
          </a:xfrm>
          <a:prstGeom prst="rect">
            <a:avLst/>
          </a:prstGeom>
          <a:solidFill>
            <a:srgbClr val="1E4E7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
          <p:cNvSpPr/>
          <p:nvPr/>
        </p:nvSpPr>
        <p:spPr>
          <a:xfrm>
            <a:off x="0" y="8755693"/>
            <a:ext cx="6858000" cy="388307"/>
          </a:xfrm>
          <a:prstGeom prst="rect">
            <a:avLst/>
          </a:prstGeom>
          <a:solidFill>
            <a:srgbClr val="1E4E7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a:off x="0" y="8755693"/>
            <a:ext cx="3695178" cy="388307"/>
          </a:xfrm>
          <a:prstGeom prst="homePlate">
            <a:avLst>
              <a:gd fmla="val 64516" name="adj"/>
            </a:avLst>
          </a:prstGeom>
          <a:solidFill>
            <a:srgbClr val="98314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87" name="Google Shape;87;p1"/>
          <p:cNvPicPr preferRelativeResize="0"/>
          <p:nvPr/>
        </p:nvPicPr>
        <p:blipFill rotWithShape="1">
          <a:blip r:embed="rId3">
            <a:alphaModFix/>
          </a:blip>
          <a:srcRect b="-6034" l="0" r="73834" t="1"/>
          <a:stretch/>
        </p:blipFill>
        <p:spPr>
          <a:xfrm>
            <a:off x="114682" y="272205"/>
            <a:ext cx="1485123" cy="711089"/>
          </a:xfrm>
          <a:prstGeom prst="rect">
            <a:avLst/>
          </a:prstGeom>
          <a:noFill/>
          <a:ln>
            <a:noFill/>
          </a:ln>
        </p:spPr>
      </p:pic>
      <p:pic>
        <p:nvPicPr>
          <p:cNvPr descr="Image result for us house building photo" id="88" name="Google Shape;88;p1"/>
          <p:cNvPicPr preferRelativeResize="0"/>
          <p:nvPr/>
        </p:nvPicPr>
        <p:blipFill rotWithShape="1">
          <a:blip r:embed="rId4">
            <a:alphaModFix/>
          </a:blip>
          <a:srcRect b="25128" l="0" r="0" t="25420"/>
          <a:stretch/>
        </p:blipFill>
        <p:spPr>
          <a:xfrm>
            <a:off x="0" y="1061580"/>
            <a:ext cx="6858000" cy="2260948"/>
          </a:xfrm>
          <a:prstGeom prst="rect">
            <a:avLst/>
          </a:prstGeom>
          <a:noFill/>
          <a:ln>
            <a:noFill/>
          </a:ln>
        </p:spPr>
      </p:pic>
      <p:sp>
        <p:nvSpPr>
          <p:cNvPr id="89" name="Google Shape;89;p1"/>
          <p:cNvSpPr/>
          <p:nvPr/>
        </p:nvSpPr>
        <p:spPr>
          <a:xfrm>
            <a:off x="0" y="1061580"/>
            <a:ext cx="6858000" cy="2260948"/>
          </a:xfrm>
          <a:prstGeom prst="rect">
            <a:avLst/>
          </a:prstGeom>
          <a:solidFill>
            <a:srgbClr val="262626">
              <a:alpha val="33725"/>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 name="Google Shape;90;p1"/>
          <p:cNvSpPr/>
          <p:nvPr/>
        </p:nvSpPr>
        <p:spPr>
          <a:xfrm>
            <a:off x="3939436" y="1061580"/>
            <a:ext cx="2918564" cy="2273474"/>
          </a:xfrm>
          <a:custGeom>
            <a:rect b="b" l="l" r="r" t="t"/>
            <a:pathLst>
              <a:path extrusionOk="0" h="2273474" w="2918564">
                <a:moveTo>
                  <a:pt x="0" y="0"/>
                </a:moveTo>
                <a:lnTo>
                  <a:pt x="2918564" y="0"/>
                </a:lnTo>
                <a:lnTo>
                  <a:pt x="2918564" y="2260948"/>
                </a:lnTo>
                <a:lnTo>
                  <a:pt x="2041742" y="2273474"/>
                </a:lnTo>
                <a:lnTo>
                  <a:pt x="0" y="0"/>
                </a:lnTo>
                <a:close/>
              </a:path>
            </a:pathLst>
          </a:custGeom>
          <a:solidFill>
            <a:srgbClr val="1E4E79">
              <a:alpha val="62745"/>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 name="Google Shape;91;p1"/>
          <p:cNvSpPr/>
          <p:nvPr/>
        </p:nvSpPr>
        <p:spPr>
          <a:xfrm>
            <a:off x="0" y="5226964"/>
            <a:ext cx="6858000" cy="3722882"/>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p:nvPr/>
        </p:nvSpPr>
        <p:spPr>
          <a:xfrm>
            <a:off x="4847573" y="1188823"/>
            <a:ext cx="2304789"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1200" u="none" cap="none" strike="noStrike">
                <a:solidFill>
                  <a:schemeClr val="lt1"/>
                </a:solidFill>
                <a:latin typeface="Arial"/>
                <a:ea typeface="Arial"/>
                <a:cs typeface="Arial"/>
                <a:sym typeface="Arial"/>
              </a:rPr>
              <a:t>POINT OF CONTACT</a:t>
            </a:r>
            <a:endParaRPr/>
          </a:p>
          <a:p>
            <a:pPr indent="0" lvl="0" marL="0" marR="0" rtl="0" algn="l">
              <a:spcBef>
                <a:spcPts val="0"/>
              </a:spcBef>
              <a:spcAft>
                <a:spcPts val="0"/>
              </a:spcAft>
              <a:buNone/>
            </a:pPr>
            <a:r>
              <a:rPr lang="en-US" sz="1200">
                <a:solidFill>
                  <a:schemeClr val="lt1"/>
                </a:solidFill>
                <a:latin typeface="Arial"/>
                <a:ea typeface="Arial"/>
                <a:cs typeface="Arial"/>
                <a:sym typeface="Arial"/>
              </a:rPr>
              <a:t>Purna Dokku, CEO</a:t>
            </a:r>
            <a:endParaRPr/>
          </a:p>
          <a:p>
            <a:pPr indent="0" lvl="0" marL="0" marR="0" rtl="0" algn="l">
              <a:spcBef>
                <a:spcPts val="0"/>
              </a:spcBef>
              <a:spcAft>
                <a:spcPts val="0"/>
              </a:spcAft>
              <a:buNone/>
            </a:pPr>
            <a:r>
              <a:rPr lang="en-US" sz="1200">
                <a:solidFill>
                  <a:schemeClr val="lt1"/>
                </a:solidFill>
                <a:latin typeface="Arial"/>
                <a:ea typeface="Arial"/>
                <a:cs typeface="Arial"/>
                <a:sym typeface="Arial"/>
              </a:rPr>
              <a:t>Purna@pcservicesinc.com </a:t>
            </a:r>
            <a:endParaRPr/>
          </a:p>
          <a:p>
            <a:pPr indent="0" lvl="0" marL="0" marR="0" rtl="0" algn="l">
              <a:spcBef>
                <a:spcPts val="0"/>
              </a:spcBef>
              <a:spcAft>
                <a:spcPts val="0"/>
              </a:spcAft>
              <a:buNone/>
            </a:pPr>
            <a:r>
              <a:rPr lang="en-US" sz="1200">
                <a:solidFill>
                  <a:schemeClr val="lt1"/>
                </a:solidFill>
                <a:latin typeface="Arial"/>
                <a:ea typeface="Arial"/>
                <a:cs typeface="Arial"/>
                <a:sym typeface="Arial"/>
              </a:rPr>
              <a:t>703-726-1653, 1654</a:t>
            </a:r>
            <a:endParaRPr/>
          </a:p>
        </p:txBody>
      </p:sp>
      <p:sp>
        <p:nvSpPr>
          <p:cNvPr id="93" name="Google Shape;93;p1"/>
          <p:cNvSpPr/>
          <p:nvPr/>
        </p:nvSpPr>
        <p:spPr>
          <a:xfrm>
            <a:off x="114682" y="1281155"/>
            <a:ext cx="2304789"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F2F2F2"/>
                </a:solidFill>
                <a:latin typeface="Arial"/>
                <a:ea typeface="Arial"/>
                <a:cs typeface="Arial"/>
                <a:sym typeface="Arial"/>
              </a:rPr>
              <a:t>CAPABILITY </a:t>
            </a:r>
            <a:endParaRPr/>
          </a:p>
          <a:p>
            <a:pPr indent="0" lvl="0" marL="0" marR="0" rtl="0" algn="l">
              <a:spcBef>
                <a:spcPts val="0"/>
              </a:spcBef>
              <a:spcAft>
                <a:spcPts val="0"/>
              </a:spcAft>
              <a:buNone/>
            </a:pPr>
            <a:r>
              <a:rPr b="1" lang="en-US" sz="1800">
                <a:solidFill>
                  <a:srgbClr val="F2F2F2"/>
                </a:solidFill>
                <a:latin typeface="Arial"/>
                <a:ea typeface="Arial"/>
                <a:cs typeface="Arial"/>
                <a:sym typeface="Arial"/>
              </a:rPr>
              <a:t>STATEMENT</a:t>
            </a:r>
            <a:endParaRPr sz="1800">
              <a:solidFill>
                <a:srgbClr val="F2F2F2"/>
              </a:solidFill>
              <a:latin typeface="Arial"/>
              <a:ea typeface="Arial"/>
              <a:cs typeface="Arial"/>
              <a:sym typeface="Arial"/>
            </a:endParaRPr>
          </a:p>
        </p:txBody>
      </p:sp>
      <p:sp>
        <p:nvSpPr>
          <p:cNvPr id="94" name="Google Shape;94;p1"/>
          <p:cNvSpPr/>
          <p:nvPr/>
        </p:nvSpPr>
        <p:spPr>
          <a:xfrm>
            <a:off x="46971" y="3389799"/>
            <a:ext cx="3200401"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rgbClr val="983146"/>
                </a:solidFill>
                <a:latin typeface="Arial"/>
                <a:ea typeface="Arial"/>
                <a:cs typeface="Arial"/>
                <a:sym typeface="Arial"/>
              </a:rPr>
              <a:t>CORPORATE</a:t>
            </a:r>
            <a:r>
              <a:rPr b="1" lang="en-US" sz="1400">
                <a:solidFill>
                  <a:srgbClr val="7F7F7F"/>
                </a:solidFill>
                <a:latin typeface="Arial"/>
                <a:ea typeface="Arial"/>
                <a:cs typeface="Arial"/>
                <a:sym typeface="Arial"/>
              </a:rPr>
              <a:t> OVERVIEW</a:t>
            </a:r>
            <a:endParaRPr sz="1400">
              <a:solidFill>
                <a:srgbClr val="7F7F7F"/>
              </a:solidFill>
              <a:latin typeface="Arial"/>
              <a:ea typeface="Arial"/>
              <a:cs typeface="Arial"/>
              <a:sym typeface="Arial"/>
            </a:endParaRPr>
          </a:p>
        </p:txBody>
      </p:sp>
      <p:sp>
        <p:nvSpPr>
          <p:cNvPr id="95" name="Google Shape;95;p1"/>
          <p:cNvSpPr/>
          <p:nvPr/>
        </p:nvSpPr>
        <p:spPr>
          <a:xfrm>
            <a:off x="0" y="7855148"/>
            <a:ext cx="6241095"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rgbClr val="983146"/>
                </a:solidFill>
                <a:latin typeface="Arial"/>
                <a:ea typeface="Arial"/>
                <a:cs typeface="Arial"/>
                <a:sym typeface="Arial"/>
              </a:rPr>
              <a:t>PAST PERFORMANCE </a:t>
            </a:r>
            <a:r>
              <a:rPr b="1" lang="en-US" sz="1400">
                <a:solidFill>
                  <a:srgbClr val="7F7F7F"/>
                </a:solidFill>
                <a:latin typeface="Arial"/>
                <a:ea typeface="Arial"/>
                <a:cs typeface="Arial"/>
                <a:sym typeface="Arial"/>
              </a:rPr>
              <a:t>/ CLIENTS SUPPORTED</a:t>
            </a:r>
            <a:endParaRPr/>
          </a:p>
        </p:txBody>
      </p:sp>
      <p:sp>
        <p:nvSpPr>
          <p:cNvPr id="96" name="Google Shape;96;p1"/>
          <p:cNvSpPr/>
          <p:nvPr/>
        </p:nvSpPr>
        <p:spPr>
          <a:xfrm>
            <a:off x="0" y="0"/>
            <a:ext cx="3939436" cy="1074746"/>
          </a:xfrm>
          <a:custGeom>
            <a:rect b="b" l="l" r="r" t="t"/>
            <a:pathLst>
              <a:path extrusionOk="0" h="1074746" w="3939436">
                <a:moveTo>
                  <a:pt x="0" y="0"/>
                </a:moveTo>
                <a:lnTo>
                  <a:pt x="2985848" y="0"/>
                </a:lnTo>
                <a:lnTo>
                  <a:pt x="3939436" y="1074746"/>
                </a:lnTo>
                <a:lnTo>
                  <a:pt x="0" y="1074746"/>
                </a:lnTo>
                <a:lnTo>
                  <a:pt x="0" y="0"/>
                </a:lnTo>
                <a:close/>
              </a:path>
            </a:pathLst>
          </a:custGeom>
          <a:solidFill>
            <a:srgbClr val="98314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 name="Google Shape;97;p1"/>
          <p:cNvSpPr/>
          <p:nvPr/>
        </p:nvSpPr>
        <p:spPr>
          <a:xfrm>
            <a:off x="0" y="190327"/>
            <a:ext cx="6858000" cy="896674"/>
          </a:xfrm>
          <a:prstGeom prst="rect">
            <a:avLst/>
          </a:prstGeom>
          <a:gradFill>
            <a:gsLst>
              <a:gs pos="0">
                <a:srgbClr val="F6F9FC"/>
              </a:gs>
              <a:gs pos="30000">
                <a:srgbClr val="F6F9FC"/>
              </a:gs>
              <a:gs pos="87000">
                <a:srgbClr val="FFFFFF">
                  <a:alpha val="58823"/>
                </a:srgbClr>
              </a:gs>
              <a:gs pos="100000">
                <a:srgbClr val="FFFFFF">
                  <a:alpha val="58823"/>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98" name="Google Shape;98;p1"/>
          <p:cNvPicPr preferRelativeResize="0"/>
          <p:nvPr/>
        </p:nvPicPr>
        <p:blipFill rotWithShape="1">
          <a:blip r:embed="rId3">
            <a:alphaModFix/>
          </a:blip>
          <a:srcRect b="-1911" l="0" r="71921" t="0"/>
          <a:stretch/>
        </p:blipFill>
        <p:spPr>
          <a:xfrm>
            <a:off x="120744" y="284232"/>
            <a:ext cx="1593743" cy="683444"/>
          </a:xfrm>
          <a:prstGeom prst="rect">
            <a:avLst/>
          </a:prstGeom>
          <a:noFill/>
          <a:ln>
            <a:noFill/>
          </a:ln>
        </p:spPr>
      </p:pic>
      <p:cxnSp>
        <p:nvCxnSpPr>
          <p:cNvPr id="99" name="Google Shape;99;p1"/>
          <p:cNvCxnSpPr/>
          <p:nvPr/>
        </p:nvCxnSpPr>
        <p:spPr>
          <a:xfrm flipH="1" rot="10800000">
            <a:off x="114682" y="3697576"/>
            <a:ext cx="4104621" cy="2"/>
          </a:xfrm>
          <a:prstGeom prst="straightConnector1">
            <a:avLst/>
          </a:prstGeom>
          <a:noFill/>
          <a:ln cap="flat" cmpd="sng" w="19050">
            <a:solidFill>
              <a:srgbClr val="983146"/>
            </a:solidFill>
            <a:prstDash val="solid"/>
            <a:miter lim="800000"/>
            <a:headEnd len="sm" w="sm" type="none"/>
            <a:tailEnd len="sm" w="sm" type="none"/>
          </a:ln>
        </p:spPr>
      </p:cxnSp>
      <p:cxnSp>
        <p:nvCxnSpPr>
          <p:cNvPr id="100" name="Google Shape;100;p1"/>
          <p:cNvCxnSpPr/>
          <p:nvPr/>
        </p:nvCxnSpPr>
        <p:spPr>
          <a:xfrm flipH="1">
            <a:off x="4402182" y="3389799"/>
            <a:ext cx="1" cy="4465349"/>
          </a:xfrm>
          <a:prstGeom prst="straightConnector1">
            <a:avLst/>
          </a:prstGeom>
          <a:noFill/>
          <a:ln cap="flat" cmpd="sng" w="12700">
            <a:solidFill>
              <a:srgbClr val="BFBFBF"/>
            </a:solidFill>
            <a:prstDash val="dash"/>
            <a:miter lim="800000"/>
            <a:headEnd len="sm" w="sm" type="none"/>
            <a:tailEnd len="sm" w="sm" type="none"/>
          </a:ln>
        </p:spPr>
      </p:cxnSp>
      <p:sp>
        <p:nvSpPr>
          <p:cNvPr id="101" name="Google Shape;101;p1"/>
          <p:cNvSpPr/>
          <p:nvPr/>
        </p:nvSpPr>
        <p:spPr>
          <a:xfrm>
            <a:off x="49367" y="3737778"/>
            <a:ext cx="4352815" cy="212365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200">
                <a:solidFill>
                  <a:srgbClr val="7F7F7F"/>
                </a:solidFill>
                <a:latin typeface="Quattrocento Sans"/>
                <a:ea typeface="Quattrocento Sans"/>
                <a:cs typeface="Quattrocento Sans"/>
                <a:sym typeface="Quattrocento Sans"/>
              </a:rPr>
              <a:t>Incorporated in 2002, Pioneer Consulting Services (PCS) is an SBA certified 8(a), Small Disadvantaged Business (SDB) that offers a full spectrum of information technology support for federal and commercial clients. Drawing upon expertise in multiple domains, technologies, tools and platforms, we employ strategic methodologies and best practices to deliver solutions that maximize customers’ returns on IT investments while meeting their immediate and long-term needs and goals. Through these tailored support services, our clients obtain innovative, value-added, and process-driven solutions to achieve their strategic business goals</a:t>
            </a:r>
            <a:endParaRPr/>
          </a:p>
        </p:txBody>
      </p:sp>
      <p:cxnSp>
        <p:nvCxnSpPr>
          <p:cNvPr id="102" name="Google Shape;102;p1"/>
          <p:cNvCxnSpPr/>
          <p:nvPr/>
        </p:nvCxnSpPr>
        <p:spPr>
          <a:xfrm>
            <a:off x="114682" y="8171325"/>
            <a:ext cx="6542150" cy="3917"/>
          </a:xfrm>
          <a:prstGeom prst="straightConnector1">
            <a:avLst/>
          </a:prstGeom>
          <a:noFill/>
          <a:ln cap="flat" cmpd="sng" w="19050">
            <a:solidFill>
              <a:srgbClr val="983146"/>
            </a:solidFill>
            <a:prstDash val="solid"/>
            <a:miter lim="800000"/>
            <a:headEnd len="sm" w="sm" type="none"/>
            <a:tailEnd len="sm" w="sm" type="none"/>
          </a:ln>
        </p:spPr>
      </p:cxnSp>
      <p:sp>
        <p:nvSpPr>
          <p:cNvPr id="103" name="Google Shape;103;p1"/>
          <p:cNvSpPr/>
          <p:nvPr/>
        </p:nvSpPr>
        <p:spPr>
          <a:xfrm>
            <a:off x="29552" y="5867390"/>
            <a:ext cx="3200401"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rgbClr val="983146"/>
                </a:solidFill>
                <a:latin typeface="Arial"/>
                <a:ea typeface="Arial"/>
                <a:cs typeface="Arial"/>
                <a:sym typeface="Arial"/>
              </a:rPr>
              <a:t>COMPANY </a:t>
            </a:r>
            <a:r>
              <a:rPr b="1" lang="en-US" sz="1400">
                <a:solidFill>
                  <a:srgbClr val="7F7F7F"/>
                </a:solidFill>
                <a:latin typeface="Arial"/>
                <a:ea typeface="Arial"/>
                <a:cs typeface="Arial"/>
                <a:sym typeface="Arial"/>
              </a:rPr>
              <a:t>FACTS</a:t>
            </a:r>
            <a:endParaRPr sz="1400">
              <a:solidFill>
                <a:srgbClr val="7F7F7F"/>
              </a:solidFill>
              <a:latin typeface="Arial"/>
              <a:ea typeface="Arial"/>
              <a:cs typeface="Arial"/>
              <a:sym typeface="Arial"/>
            </a:endParaRPr>
          </a:p>
        </p:txBody>
      </p:sp>
      <p:cxnSp>
        <p:nvCxnSpPr>
          <p:cNvPr id="104" name="Google Shape;104;p1"/>
          <p:cNvCxnSpPr/>
          <p:nvPr/>
        </p:nvCxnSpPr>
        <p:spPr>
          <a:xfrm flipH="1" rot="10800000">
            <a:off x="97263" y="6175167"/>
            <a:ext cx="4104621" cy="2"/>
          </a:xfrm>
          <a:prstGeom prst="straightConnector1">
            <a:avLst/>
          </a:prstGeom>
          <a:noFill/>
          <a:ln cap="flat" cmpd="sng" w="19050">
            <a:solidFill>
              <a:srgbClr val="983146"/>
            </a:solidFill>
            <a:prstDash val="solid"/>
            <a:miter lim="800000"/>
            <a:headEnd len="sm" w="sm" type="none"/>
            <a:tailEnd len="sm" w="sm" type="none"/>
          </a:ln>
        </p:spPr>
      </p:cxnSp>
      <p:grpSp>
        <p:nvGrpSpPr>
          <p:cNvPr id="105" name="Google Shape;105;p1"/>
          <p:cNvGrpSpPr/>
          <p:nvPr/>
        </p:nvGrpSpPr>
        <p:grpSpPr>
          <a:xfrm>
            <a:off x="77461" y="8177695"/>
            <a:ext cx="6743319" cy="711124"/>
            <a:chOff x="253466" y="8067077"/>
            <a:chExt cx="7441821" cy="741889"/>
          </a:xfrm>
        </p:grpSpPr>
        <p:pic>
          <p:nvPicPr>
            <p:cNvPr descr="C:\Users\Pancham.Kumar\AppData\Local\Microsoft\Windows\Temporary Internet Files\Content.MSO\88F3F6B.tmp" id="106" name="Google Shape;106;p1"/>
            <p:cNvPicPr preferRelativeResize="0"/>
            <p:nvPr/>
          </p:nvPicPr>
          <p:blipFill rotWithShape="1">
            <a:blip r:embed="rId5">
              <a:alphaModFix/>
            </a:blip>
            <a:srcRect b="0" l="0" r="0" t="0"/>
            <a:stretch/>
          </p:blipFill>
          <p:spPr>
            <a:xfrm>
              <a:off x="253466" y="8144051"/>
              <a:ext cx="700881" cy="664915"/>
            </a:xfrm>
            <a:prstGeom prst="rect">
              <a:avLst/>
            </a:prstGeom>
            <a:noFill/>
            <a:ln>
              <a:noFill/>
            </a:ln>
          </p:spPr>
        </p:pic>
        <p:pic>
          <p:nvPicPr>
            <p:cNvPr descr="C:\Users\Pancham.Kumar\AppData\Local\Microsoft\Windows\Temporary Internet Files\Content.MSO\28436E18.tmp" id="107" name="Google Shape;107;p1"/>
            <p:cNvPicPr preferRelativeResize="0"/>
            <p:nvPr/>
          </p:nvPicPr>
          <p:blipFill rotWithShape="1">
            <a:blip r:embed="rId6">
              <a:alphaModFix/>
            </a:blip>
            <a:srcRect b="0" l="0" r="66082" t="0"/>
            <a:stretch/>
          </p:blipFill>
          <p:spPr>
            <a:xfrm>
              <a:off x="4055522" y="8203095"/>
              <a:ext cx="738239" cy="600763"/>
            </a:xfrm>
            <a:prstGeom prst="rect">
              <a:avLst/>
            </a:prstGeom>
            <a:noFill/>
            <a:ln>
              <a:noFill/>
            </a:ln>
          </p:spPr>
        </p:pic>
        <p:pic>
          <p:nvPicPr>
            <p:cNvPr descr="C:\Users\Pancham.Kumar\AppData\Local\Microsoft\Windows\Temporary Internet Files\Content.MSO\B7C87395.tmp" id="108" name="Google Shape;108;p1"/>
            <p:cNvPicPr preferRelativeResize="0"/>
            <p:nvPr/>
          </p:nvPicPr>
          <p:blipFill rotWithShape="1">
            <a:blip r:embed="rId7">
              <a:alphaModFix/>
            </a:blip>
            <a:srcRect b="1023" l="16530" r="23966" t="-7764"/>
            <a:stretch/>
          </p:blipFill>
          <p:spPr>
            <a:xfrm>
              <a:off x="1128677" y="8067077"/>
              <a:ext cx="782257" cy="741889"/>
            </a:xfrm>
            <a:prstGeom prst="rect">
              <a:avLst/>
            </a:prstGeom>
            <a:noFill/>
            <a:ln>
              <a:noFill/>
            </a:ln>
          </p:spPr>
        </p:pic>
        <p:pic>
          <p:nvPicPr>
            <p:cNvPr descr="Related image" id="109" name="Google Shape;109;p1"/>
            <p:cNvPicPr preferRelativeResize="0"/>
            <p:nvPr/>
          </p:nvPicPr>
          <p:blipFill rotWithShape="1">
            <a:blip r:embed="rId8">
              <a:alphaModFix/>
            </a:blip>
            <a:srcRect b="0" l="0" r="0" t="0"/>
            <a:stretch/>
          </p:blipFill>
          <p:spPr>
            <a:xfrm>
              <a:off x="2085264" y="8144050"/>
              <a:ext cx="721731" cy="664915"/>
            </a:xfrm>
            <a:prstGeom prst="rect">
              <a:avLst/>
            </a:prstGeom>
            <a:noFill/>
            <a:ln>
              <a:noFill/>
            </a:ln>
          </p:spPr>
        </p:pic>
        <p:pic>
          <p:nvPicPr>
            <p:cNvPr descr="C:\Users\Pancham.Kumar\AppData\Local\Microsoft\Windows\Temporary Internet Files\Content.MSO\9DDCB7B1.tmp" id="110" name="Google Shape;110;p1"/>
            <p:cNvPicPr preferRelativeResize="0"/>
            <p:nvPr/>
          </p:nvPicPr>
          <p:blipFill rotWithShape="1">
            <a:blip r:embed="rId9">
              <a:alphaModFix/>
            </a:blip>
            <a:srcRect b="0" l="0" r="0" t="0"/>
            <a:stretch/>
          </p:blipFill>
          <p:spPr>
            <a:xfrm>
              <a:off x="4956375" y="8203095"/>
              <a:ext cx="785205" cy="583229"/>
            </a:xfrm>
            <a:prstGeom prst="rect">
              <a:avLst/>
            </a:prstGeom>
            <a:noFill/>
            <a:ln>
              <a:noFill/>
            </a:ln>
          </p:spPr>
        </p:pic>
        <p:pic>
          <p:nvPicPr>
            <p:cNvPr descr="C:\Users\Pancham.Kumar\AppData\Local\Microsoft\Windows\Temporary Internet Files\Content.MSO\9E8A45E7.tmp" id="111" name="Google Shape;111;p1"/>
            <p:cNvPicPr preferRelativeResize="0"/>
            <p:nvPr/>
          </p:nvPicPr>
          <p:blipFill rotWithShape="1">
            <a:blip r:embed="rId10">
              <a:alphaModFix/>
            </a:blip>
            <a:srcRect b="0" l="0" r="0" t="0"/>
            <a:stretch/>
          </p:blipFill>
          <p:spPr>
            <a:xfrm>
              <a:off x="5856111" y="8194327"/>
              <a:ext cx="659639" cy="600763"/>
            </a:xfrm>
            <a:prstGeom prst="rect">
              <a:avLst/>
            </a:prstGeom>
            <a:noFill/>
            <a:ln>
              <a:noFill/>
            </a:ln>
          </p:spPr>
        </p:pic>
        <p:pic>
          <p:nvPicPr>
            <p:cNvPr descr="C:\Users\Pancham.Kumar\AppData\Local\Microsoft\Windows\Temporary Internet Files\Content.MSO\3D8FC257.tmp" id="112" name="Google Shape;112;p1"/>
            <p:cNvPicPr preferRelativeResize="0"/>
            <p:nvPr/>
          </p:nvPicPr>
          <p:blipFill rotWithShape="1">
            <a:blip r:embed="rId11">
              <a:alphaModFix/>
            </a:blip>
            <a:srcRect b="0" l="0" r="0" t="0"/>
            <a:stretch/>
          </p:blipFill>
          <p:spPr>
            <a:xfrm>
              <a:off x="6609437" y="8251407"/>
              <a:ext cx="1085850" cy="552450"/>
            </a:xfrm>
            <a:prstGeom prst="rect">
              <a:avLst/>
            </a:prstGeom>
            <a:noFill/>
            <a:ln>
              <a:noFill/>
            </a:ln>
          </p:spPr>
        </p:pic>
        <p:pic>
          <p:nvPicPr>
            <p:cNvPr descr="C:\Users\Pancham.Kumar\AppData\Local\Microsoft\Windows\Temporary Internet Files\Content.MSO\D6DB3E6.tmp" id="113" name="Google Shape;113;p1"/>
            <p:cNvPicPr preferRelativeResize="0"/>
            <p:nvPr/>
          </p:nvPicPr>
          <p:blipFill rotWithShape="1">
            <a:blip r:embed="rId12">
              <a:alphaModFix/>
            </a:blip>
            <a:srcRect b="0" l="0" r="0" t="0"/>
            <a:stretch/>
          </p:blipFill>
          <p:spPr>
            <a:xfrm>
              <a:off x="3007396" y="8203095"/>
              <a:ext cx="847725" cy="585918"/>
            </a:xfrm>
            <a:prstGeom prst="rect">
              <a:avLst/>
            </a:prstGeom>
            <a:noFill/>
            <a:ln>
              <a:noFill/>
            </a:ln>
          </p:spPr>
        </p:pic>
      </p:grpSp>
      <p:sp>
        <p:nvSpPr>
          <p:cNvPr id="114" name="Google Shape;114;p1"/>
          <p:cNvSpPr/>
          <p:nvPr/>
        </p:nvSpPr>
        <p:spPr>
          <a:xfrm>
            <a:off x="29552" y="5999869"/>
            <a:ext cx="4262546" cy="193899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200">
                <a:solidFill>
                  <a:srgbClr val="7F7F7F"/>
                </a:solidFill>
                <a:latin typeface="Quattrocento Sans"/>
                <a:ea typeface="Quattrocento Sans"/>
                <a:cs typeface="Quattrocento Sans"/>
                <a:sym typeface="Quattrocento Sans"/>
              </a:rPr>
              <a:t> </a:t>
            </a:r>
            <a:endParaRPr/>
          </a:p>
          <a:p>
            <a:pPr indent="0" lvl="0" marL="0" marR="0" rtl="0" algn="l">
              <a:spcBef>
                <a:spcPts val="0"/>
              </a:spcBef>
              <a:spcAft>
                <a:spcPts val="0"/>
              </a:spcAft>
              <a:buNone/>
            </a:pPr>
            <a:r>
              <a:rPr b="1" lang="en-US" sz="1200">
                <a:solidFill>
                  <a:srgbClr val="7F7F7F"/>
                </a:solidFill>
                <a:latin typeface="Quattrocento Sans"/>
                <a:ea typeface="Quattrocento Sans"/>
                <a:cs typeface="Quattrocento Sans"/>
                <a:sym typeface="Quattrocento Sans"/>
              </a:rPr>
              <a:t>DUNS: </a:t>
            </a:r>
            <a:r>
              <a:rPr lang="en-US" sz="1200">
                <a:solidFill>
                  <a:srgbClr val="7F7F7F"/>
                </a:solidFill>
                <a:latin typeface="Quattrocento Sans"/>
                <a:ea typeface="Quattrocento Sans"/>
                <a:cs typeface="Quattrocento Sans"/>
                <a:sym typeface="Quattrocento Sans"/>
              </a:rPr>
              <a:t>619273563 </a:t>
            </a:r>
            <a:r>
              <a:rPr b="1" lang="en-US" sz="1200">
                <a:solidFill>
                  <a:srgbClr val="7F7F7F"/>
                </a:solidFill>
                <a:latin typeface="Quattrocento Sans"/>
                <a:ea typeface="Quattrocento Sans"/>
                <a:cs typeface="Quattrocento Sans"/>
                <a:sym typeface="Quattrocento Sans"/>
              </a:rPr>
              <a:t>TIN: </a:t>
            </a:r>
            <a:r>
              <a:rPr lang="en-US" sz="1200">
                <a:solidFill>
                  <a:srgbClr val="7F7F7F"/>
                </a:solidFill>
                <a:latin typeface="Quattrocento Sans"/>
                <a:ea typeface="Quattrocento Sans"/>
                <a:cs typeface="Quattrocento Sans"/>
                <a:sym typeface="Quattrocento Sans"/>
              </a:rPr>
              <a:t>56-2303447</a:t>
            </a:r>
            <a:endParaRPr/>
          </a:p>
          <a:p>
            <a:pPr indent="0" lvl="0" marL="0" marR="0" rtl="0" algn="l">
              <a:spcBef>
                <a:spcPts val="0"/>
              </a:spcBef>
              <a:spcAft>
                <a:spcPts val="0"/>
              </a:spcAft>
              <a:buNone/>
            </a:pPr>
            <a:r>
              <a:rPr b="1" lang="en-US" sz="1200">
                <a:solidFill>
                  <a:srgbClr val="7F7F7F"/>
                </a:solidFill>
                <a:latin typeface="Quattrocento Sans"/>
                <a:ea typeface="Quattrocento Sans"/>
                <a:cs typeface="Quattrocento Sans"/>
                <a:sym typeface="Quattrocento Sans"/>
              </a:rPr>
              <a:t>CAGE Code:</a:t>
            </a:r>
            <a:r>
              <a:rPr lang="en-US" sz="1200">
                <a:solidFill>
                  <a:srgbClr val="7F7F7F"/>
                </a:solidFill>
                <a:latin typeface="Quattrocento Sans"/>
                <a:ea typeface="Quattrocento Sans"/>
                <a:cs typeface="Quattrocento Sans"/>
                <a:sym typeface="Quattrocento Sans"/>
              </a:rPr>
              <a:t> 5Q2E6</a:t>
            </a:r>
            <a:endParaRPr/>
          </a:p>
          <a:p>
            <a:pPr indent="0" lvl="0" marL="0" marR="0" rtl="0" algn="l">
              <a:spcBef>
                <a:spcPts val="0"/>
              </a:spcBef>
              <a:spcAft>
                <a:spcPts val="0"/>
              </a:spcAft>
              <a:buNone/>
            </a:pPr>
            <a:r>
              <a:rPr b="1" lang="en-US" sz="1200">
                <a:solidFill>
                  <a:srgbClr val="7F7F7F"/>
                </a:solidFill>
                <a:latin typeface="Quattrocento Sans"/>
                <a:ea typeface="Quattrocento Sans"/>
                <a:cs typeface="Quattrocento Sans"/>
                <a:sym typeface="Quattrocento Sans"/>
              </a:rPr>
              <a:t>NAICS: </a:t>
            </a:r>
            <a:r>
              <a:rPr lang="en-US" sz="1200">
                <a:solidFill>
                  <a:srgbClr val="7F7F7F"/>
                </a:solidFill>
                <a:latin typeface="Quattrocento Sans"/>
                <a:ea typeface="Quattrocento Sans"/>
                <a:cs typeface="Quattrocento Sans"/>
                <a:sym typeface="Quattrocento Sans"/>
              </a:rPr>
              <a:t>518210, 541511, 541512, 541513, 541519,541611, 541614, 541618, 561320, 541620, 541690, 541711, 541712, 541720</a:t>
            </a:r>
            <a:endParaRPr/>
          </a:p>
          <a:p>
            <a:pPr indent="0" lvl="0" marL="0" marR="0" rtl="0" algn="l">
              <a:spcBef>
                <a:spcPts val="0"/>
              </a:spcBef>
              <a:spcAft>
                <a:spcPts val="0"/>
              </a:spcAft>
              <a:buNone/>
            </a:pPr>
            <a:r>
              <a:rPr b="1" lang="en-US" sz="1200">
                <a:solidFill>
                  <a:srgbClr val="7F7F7F"/>
                </a:solidFill>
                <a:latin typeface="Quattrocento Sans"/>
                <a:ea typeface="Quattrocento Sans"/>
                <a:cs typeface="Quattrocento Sans"/>
                <a:sym typeface="Quattrocento Sans"/>
              </a:rPr>
              <a:t>Contract Vehicles: </a:t>
            </a:r>
            <a:endParaRPr/>
          </a:p>
          <a:p>
            <a:pPr indent="-171450" lvl="0" marL="171450" marR="0" rtl="0" algn="l">
              <a:spcBef>
                <a:spcPts val="0"/>
              </a:spcBef>
              <a:spcAft>
                <a:spcPts val="0"/>
              </a:spcAft>
              <a:buClr>
                <a:srgbClr val="7F7F7F"/>
              </a:buClr>
              <a:buSzPts val="1200"/>
              <a:buFont typeface="Arial"/>
              <a:buChar char="•"/>
            </a:pPr>
            <a:r>
              <a:rPr lang="en-US" sz="1200">
                <a:solidFill>
                  <a:srgbClr val="7F7F7F"/>
                </a:solidFill>
                <a:latin typeface="Quattrocento Sans"/>
                <a:ea typeface="Quattrocento Sans"/>
                <a:cs typeface="Quattrocento Sans"/>
                <a:sym typeface="Quattrocento Sans"/>
              </a:rPr>
              <a:t>GSA 8(a) STARS II- GS00Q17GWD2305</a:t>
            </a:r>
            <a:endParaRPr/>
          </a:p>
          <a:p>
            <a:pPr indent="-171450" lvl="0" marL="171450" marR="0" rtl="0" algn="l">
              <a:spcBef>
                <a:spcPts val="0"/>
              </a:spcBef>
              <a:spcAft>
                <a:spcPts val="0"/>
              </a:spcAft>
              <a:buClr>
                <a:srgbClr val="7F7F7F"/>
              </a:buClr>
              <a:buSzPts val="1200"/>
              <a:buFont typeface="Arial"/>
              <a:buChar char="•"/>
            </a:pPr>
            <a:r>
              <a:rPr lang="en-US" sz="1200">
                <a:solidFill>
                  <a:srgbClr val="7F7F7F"/>
                </a:solidFill>
                <a:latin typeface="Quattrocento Sans"/>
                <a:ea typeface="Quattrocento Sans"/>
                <a:cs typeface="Quattrocento Sans"/>
                <a:sym typeface="Quattrocento Sans"/>
              </a:rPr>
              <a:t>GSA IT Schedule 70- GS-35F-601GA</a:t>
            </a:r>
            <a:endParaRPr/>
          </a:p>
          <a:p>
            <a:pPr indent="-171450" lvl="0" marL="171450" marR="0" rtl="0" algn="l">
              <a:spcBef>
                <a:spcPts val="0"/>
              </a:spcBef>
              <a:spcAft>
                <a:spcPts val="0"/>
              </a:spcAft>
              <a:buClr>
                <a:srgbClr val="7F7F7F"/>
              </a:buClr>
              <a:buSzPts val="1200"/>
              <a:buFont typeface="Arial"/>
              <a:buChar char="•"/>
            </a:pPr>
            <a:r>
              <a:rPr lang="en-US" sz="1200">
                <a:solidFill>
                  <a:srgbClr val="7F7F7F"/>
                </a:solidFill>
                <a:latin typeface="Quattrocento Sans"/>
                <a:ea typeface="Quattrocento Sans"/>
                <a:cs typeface="Quattrocento Sans"/>
                <a:sym typeface="Quattrocento Sans"/>
              </a:rPr>
              <a:t>CIO-SP3 Small Business 8(a)</a:t>
            </a:r>
            <a:endParaRPr/>
          </a:p>
          <a:p>
            <a:pPr indent="-171450" lvl="0" marL="171450" marR="0" rtl="0" algn="l">
              <a:spcBef>
                <a:spcPts val="0"/>
              </a:spcBef>
              <a:spcAft>
                <a:spcPts val="0"/>
              </a:spcAft>
              <a:buClr>
                <a:srgbClr val="7F7F7F"/>
              </a:buClr>
              <a:buSzPts val="1200"/>
              <a:buFont typeface="Arial"/>
              <a:buChar char="•"/>
            </a:pPr>
            <a:r>
              <a:rPr lang="en-US" sz="1200">
                <a:solidFill>
                  <a:srgbClr val="7F7F7F"/>
                </a:solidFill>
                <a:latin typeface="Quattrocento Sans"/>
                <a:ea typeface="Quattrocento Sans"/>
                <a:cs typeface="Quattrocento Sans"/>
                <a:sym typeface="Quattrocento Sans"/>
              </a:rPr>
              <a:t>Contract #: 75N98119D00070 8(a)</a:t>
            </a:r>
            <a:endParaRPr/>
          </a:p>
        </p:txBody>
      </p:sp>
      <p:sp>
        <p:nvSpPr>
          <p:cNvPr id="115" name="Google Shape;115;p1"/>
          <p:cNvSpPr/>
          <p:nvPr/>
        </p:nvSpPr>
        <p:spPr>
          <a:xfrm>
            <a:off x="4450211" y="3717258"/>
            <a:ext cx="2206621" cy="4293483"/>
          </a:xfrm>
          <a:prstGeom prst="rect">
            <a:avLst/>
          </a:prstGeom>
          <a:noFill/>
          <a:ln>
            <a:noFill/>
          </a:ln>
        </p:spPr>
        <p:txBody>
          <a:bodyPr anchorCtr="0" anchor="t" bIns="45700" lIns="91425" spcFirstLastPara="1" rIns="91425" wrap="square" tIns="45700">
            <a:spAutoFit/>
          </a:bodyPr>
          <a:lstStyle/>
          <a:p>
            <a:pPr indent="-171450" lvl="0" marL="171450" marR="0" rtl="0" algn="l">
              <a:spcBef>
                <a:spcPts val="0"/>
              </a:spcBef>
              <a:spcAft>
                <a:spcPts val="0"/>
              </a:spcAft>
              <a:buClr>
                <a:srgbClr val="1E4E79"/>
              </a:buClr>
              <a:buSzPts val="1300"/>
              <a:buFont typeface="Noto Sans Symbols"/>
              <a:buChar char="❑"/>
            </a:pPr>
            <a:r>
              <a:rPr lang="en-US" sz="1300">
                <a:solidFill>
                  <a:srgbClr val="595959"/>
                </a:solidFill>
                <a:latin typeface="Quattrocento Sans"/>
                <a:ea typeface="Quattrocento Sans"/>
                <a:cs typeface="Quattrocento Sans"/>
                <a:sym typeface="Quattrocento Sans"/>
              </a:rPr>
              <a:t>Program and Project Management Services</a:t>
            </a:r>
            <a:endParaRPr/>
          </a:p>
          <a:p>
            <a:pPr indent="-171450" lvl="0" marL="171450" marR="0" rtl="0" algn="l">
              <a:spcBef>
                <a:spcPts val="0"/>
              </a:spcBef>
              <a:spcAft>
                <a:spcPts val="0"/>
              </a:spcAft>
              <a:buClr>
                <a:srgbClr val="595959"/>
              </a:buClr>
              <a:buSzPts val="1300"/>
              <a:buFont typeface="Noto Sans Symbols"/>
              <a:buChar char="❑"/>
            </a:pPr>
            <a:r>
              <a:rPr lang="en-US" sz="1300">
                <a:solidFill>
                  <a:srgbClr val="595959"/>
                </a:solidFill>
                <a:latin typeface="Quattrocento Sans"/>
                <a:ea typeface="Quattrocento Sans"/>
                <a:cs typeface="Quattrocento Sans"/>
                <a:sym typeface="Quattrocento Sans"/>
              </a:rPr>
              <a:t>Acquisition Support Services</a:t>
            </a:r>
            <a:endParaRPr/>
          </a:p>
          <a:p>
            <a:pPr indent="-171450" lvl="0" marL="171450" marR="0" rtl="0" algn="l">
              <a:spcBef>
                <a:spcPts val="0"/>
              </a:spcBef>
              <a:spcAft>
                <a:spcPts val="0"/>
              </a:spcAft>
              <a:buClr>
                <a:srgbClr val="595959"/>
              </a:buClr>
              <a:buSzPts val="1300"/>
              <a:buFont typeface="Noto Sans Symbols"/>
              <a:buChar char="❑"/>
            </a:pPr>
            <a:r>
              <a:rPr lang="en-US" sz="1300">
                <a:solidFill>
                  <a:srgbClr val="595959"/>
                </a:solidFill>
                <a:latin typeface="Quattrocento Sans"/>
                <a:ea typeface="Quattrocento Sans"/>
                <a:cs typeface="Quattrocento Sans"/>
                <a:sym typeface="Quattrocento Sans"/>
              </a:rPr>
              <a:t>ERP Solutions </a:t>
            </a:r>
            <a:endParaRPr/>
          </a:p>
          <a:p>
            <a:pPr indent="-171450" lvl="0" marL="171450" marR="0" rtl="0" algn="l">
              <a:spcBef>
                <a:spcPts val="0"/>
              </a:spcBef>
              <a:spcAft>
                <a:spcPts val="0"/>
              </a:spcAft>
              <a:buClr>
                <a:srgbClr val="595959"/>
              </a:buClr>
              <a:buSzPts val="1300"/>
              <a:buFont typeface="Noto Sans Symbols"/>
              <a:buChar char="❑"/>
            </a:pPr>
            <a:r>
              <a:rPr lang="en-US" sz="1300">
                <a:solidFill>
                  <a:srgbClr val="595959"/>
                </a:solidFill>
                <a:latin typeface="Quattrocento Sans"/>
                <a:ea typeface="Quattrocento Sans"/>
                <a:cs typeface="Quattrocento Sans"/>
                <a:sym typeface="Quattrocento Sans"/>
              </a:rPr>
              <a:t>Enterprise Application Development</a:t>
            </a:r>
            <a:endParaRPr/>
          </a:p>
          <a:p>
            <a:pPr indent="-171450" lvl="0" marL="171450" marR="0" rtl="0" algn="l">
              <a:spcBef>
                <a:spcPts val="0"/>
              </a:spcBef>
              <a:spcAft>
                <a:spcPts val="0"/>
              </a:spcAft>
              <a:buClr>
                <a:srgbClr val="595959"/>
              </a:buClr>
              <a:buSzPts val="1300"/>
              <a:buFont typeface="Noto Sans Symbols"/>
              <a:buChar char="❑"/>
            </a:pPr>
            <a:r>
              <a:rPr lang="en-US" sz="1300">
                <a:solidFill>
                  <a:srgbClr val="595959"/>
                </a:solidFill>
                <a:latin typeface="Quattrocento Sans"/>
                <a:ea typeface="Quattrocento Sans"/>
                <a:cs typeface="Quattrocento Sans"/>
                <a:sym typeface="Quattrocento Sans"/>
              </a:rPr>
              <a:t>Software Integration</a:t>
            </a:r>
            <a:endParaRPr/>
          </a:p>
          <a:p>
            <a:pPr indent="-171450" lvl="0" marL="171450" marR="0" rtl="0" algn="l">
              <a:spcBef>
                <a:spcPts val="0"/>
              </a:spcBef>
              <a:spcAft>
                <a:spcPts val="0"/>
              </a:spcAft>
              <a:buClr>
                <a:srgbClr val="595959"/>
              </a:buClr>
              <a:buSzPts val="1300"/>
              <a:buFont typeface="Noto Sans Symbols"/>
              <a:buChar char="❑"/>
            </a:pPr>
            <a:r>
              <a:rPr lang="en-US" sz="1300">
                <a:solidFill>
                  <a:srgbClr val="595959"/>
                </a:solidFill>
                <a:latin typeface="Quattrocento Sans"/>
                <a:ea typeface="Quattrocento Sans"/>
                <a:cs typeface="Quattrocento Sans"/>
                <a:sym typeface="Quattrocento Sans"/>
              </a:rPr>
              <a:t>Data Integrations and warehousing</a:t>
            </a:r>
            <a:endParaRPr/>
          </a:p>
          <a:p>
            <a:pPr indent="-171450" lvl="0" marL="171450" marR="0" rtl="0" algn="l">
              <a:spcBef>
                <a:spcPts val="0"/>
              </a:spcBef>
              <a:spcAft>
                <a:spcPts val="0"/>
              </a:spcAft>
              <a:buClr>
                <a:srgbClr val="595959"/>
              </a:buClr>
              <a:buSzPts val="1300"/>
              <a:buFont typeface="Noto Sans Symbols"/>
              <a:buChar char="❑"/>
            </a:pPr>
            <a:r>
              <a:rPr lang="en-US" sz="1300">
                <a:solidFill>
                  <a:srgbClr val="595959"/>
                </a:solidFill>
                <a:latin typeface="Quattrocento Sans"/>
                <a:ea typeface="Quattrocento Sans"/>
                <a:cs typeface="Quattrocento Sans"/>
                <a:sym typeface="Quattrocento Sans"/>
              </a:rPr>
              <a:t>Database Services</a:t>
            </a:r>
            <a:endParaRPr/>
          </a:p>
          <a:p>
            <a:pPr indent="-171450" lvl="0" marL="171450" marR="0" rtl="0" algn="l">
              <a:spcBef>
                <a:spcPts val="0"/>
              </a:spcBef>
              <a:spcAft>
                <a:spcPts val="0"/>
              </a:spcAft>
              <a:buClr>
                <a:srgbClr val="595959"/>
              </a:buClr>
              <a:buSzPts val="1300"/>
              <a:buFont typeface="Noto Sans Symbols"/>
              <a:buChar char="❑"/>
            </a:pPr>
            <a:r>
              <a:rPr lang="en-US" sz="1300">
                <a:solidFill>
                  <a:srgbClr val="595959"/>
                </a:solidFill>
                <a:latin typeface="Quattrocento Sans"/>
                <a:ea typeface="Quattrocento Sans"/>
                <a:cs typeface="Quattrocento Sans"/>
                <a:sym typeface="Quattrocento Sans"/>
              </a:rPr>
              <a:t>IT Infrastructure Support</a:t>
            </a:r>
            <a:endParaRPr/>
          </a:p>
          <a:p>
            <a:pPr indent="-171450" lvl="0" marL="171450" marR="0" rtl="0" algn="l">
              <a:spcBef>
                <a:spcPts val="0"/>
              </a:spcBef>
              <a:spcAft>
                <a:spcPts val="0"/>
              </a:spcAft>
              <a:buClr>
                <a:srgbClr val="595959"/>
              </a:buClr>
              <a:buSzPts val="1300"/>
              <a:buFont typeface="Noto Sans Symbols"/>
              <a:buChar char="❑"/>
            </a:pPr>
            <a:r>
              <a:rPr lang="en-US" sz="1300">
                <a:solidFill>
                  <a:srgbClr val="595959"/>
                </a:solidFill>
                <a:latin typeface="Quattrocento Sans"/>
                <a:ea typeface="Quattrocento Sans"/>
                <a:cs typeface="Quattrocento Sans"/>
                <a:sym typeface="Quattrocento Sans"/>
              </a:rPr>
              <a:t>System Administration</a:t>
            </a:r>
            <a:endParaRPr/>
          </a:p>
          <a:p>
            <a:pPr indent="-171450" lvl="0" marL="171450" marR="0" rtl="0" algn="l">
              <a:spcBef>
                <a:spcPts val="0"/>
              </a:spcBef>
              <a:spcAft>
                <a:spcPts val="0"/>
              </a:spcAft>
              <a:buClr>
                <a:srgbClr val="595959"/>
              </a:buClr>
              <a:buSzPts val="1300"/>
              <a:buFont typeface="Noto Sans Symbols"/>
              <a:buChar char="❑"/>
            </a:pPr>
            <a:r>
              <a:rPr lang="en-US" sz="1300">
                <a:solidFill>
                  <a:srgbClr val="595959"/>
                </a:solidFill>
                <a:latin typeface="Quattrocento Sans"/>
                <a:ea typeface="Quattrocento Sans"/>
                <a:cs typeface="Quattrocento Sans"/>
                <a:sym typeface="Quattrocento Sans"/>
              </a:rPr>
              <a:t>Quality Assurance and Testing</a:t>
            </a:r>
            <a:endParaRPr/>
          </a:p>
          <a:p>
            <a:pPr indent="-171450" lvl="0" marL="171450" marR="0" rtl="0" algn="l">
              <a:spcBef>
                <a:spcPts val="0"/>
              </a:spcBef>
              <a:spcAft>
                <a:spcPts val="0"/>
              </a:spcAft>
              <a:buClr>
                <a:srgbClr val="595959"/>
              </a:buClr>
              <a:buSzPts val="1300"/>
              <a:buFont typeface="Noto Sans Symbols"/>
              <a:buChar char="❑"/>
            </a:pPr>
            <a:r>
              <a:rPr lang="en-US" sz="1300">
                <a:solidFill>
                  <a:srgbClr val="595959"/>
                </a:solidFill>
                <a:latin typeface="Quattrocento Sans"/>
                <a:ea typeface="Quattrocento Sans"/>
                <a:cs typeface="Quattrocento Sans"/>
                <a:sym typeface="Quattrocento Sans"/>
              </a:rPr>
              <a:t>Cyber Security / Information Assurance</a:t>
            </a:r>
            <a:endParaRPr/>
          </a:p>
          <a:p>
            <a:pPr indent="-171450" lvl="0" marL="171450" marR="0" rtl="0" algn="l">
              <a:spcBef>
                <a:spcPts val="0"/>
              </a:spcBef>
              <a:spcAft>
                <a:spcPts val="0"/>
              </a:spcAft>
              <a:buClr>
                <a:srgbClr val="595959"/>
              </a:buClr>
              <a:buSzPts val="1300"/>
              <a:buFont typeface="Noto Sans Symbols"/>
              <a:buChar char="❑"/>
            </a:pPr>
            <a:r>
              <a:rPr lang="en-US" sz="1300">
                <a:solidFill>
                  <a:srgbClr val="595959"/>
                </a:solidFill>
                <a:latin typeface="Quattrocento Sans"/>
                <a:ea typeface="Quattrocento Sans"/>
                <a:cs typeface="Quattrocento Sans"/>
                <a:sym typeface="Quattrocento Sans"/>
              </a:rPr>
              <a:t>Cloud Services</a:t>
            </a:r>
            <a:endParaRPr/>
          </a:p>
          <a:p>
            <a:pPr indent="-171450" lvl="0" marL="171450" marR="0" rtl="0" algn="l">
              <a:spcBef>
                <a:spcPts val="0"/>
              </a:spcBef>
              <a:spcAft>
                <a:spcPts val="0"/>
              </a:spcAft>
              <a:buClr>
                <a:srgbClr val="595959"/>
              </a:buClr>
              <a:buSzPts val="1300"/>
              <a:buFont typeface="Noto Sans Symbols"/>
              <a:buChar char="❑"/>
            </a:pPr>
            <a:r>
              <a:rPr lang="en-US" sz="1300">
                <a:solidFill>
                  <a:srgbClr val="595959"/>
                </a:solidFill>
                <a:latin typeface="Quattrocento Sans"/>
                <a:ea typeface="Quattrocento Sans"/>
                <a:cs typeface="Quattrocento Sans"/>
                <a:sym typeface="Quattrocento Sans"/>
              </a:rPr>
              <a:t>COTS Implementation and Support</a:t>
            </a:r>
            <a:endParaRPr/>
          </a:p>
          <a:p>
            <a:pPr indent="-171450" lvl="0" marL="171450" marR="0" rtl="0" algn="l">
              <a:spcBef>
                <a:spcPts val="0"/>
              </a:spcBef>
              <a:spcAft>
                <a:spcPts val="0"/>
              </a:spcAft>
              <a:buClr>
                <a:srgbClr val="595959"/>
              </a:buClr>
              <a:buSzPts val="1300"/>
              <a:buFont typeface="Noto Sans Symbols"/>
              <a:buChar char="❑"/>
            </a:pPr>
            <a:r>
              <a:rPr lang="en-US" sz="1300">
                <a:solidFill>
                  <a:srgbClr val="595959"/>
                </a:solidFill>
                <a:latin typeface="Quattrocento Sans"/>
                <a:ea typeface="Quattrocento Sans"/>
                <a:cs typeface="Quattrocento Sans"/>
                <a:sym typeface="Quattrocento Sans"/>
              </a:rPr>
              <a:t>Service Desk Support</a:t>
            </a:r>
            <a:endParaRPr/>
          </a:p>
        </p:txBody>
      </p:sp>
      <p:sp>
        <p:nvSpPr>
          <p:cNvPr id="116" name="Google Shape;116;p1"/>
          <p:cNvSpPr/>
          <p:nvPr/>
        </p:nvSpPr>
        <p:spPr>
          <a:xfrm>
            <a:off x="4449154" y="3378273"/>
            <a:ext cx="2135019"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rgbClr val="983146"/>
                </a:solidFill>
                <a:latin typeface="Arial"/>
                <a:ea typeface="Arial"/>
                <a:cs typeface="Arial"/>
                <a:sym typeface="Arial"/>
              </a:rPr>
              <a:t>SOLUTION</a:t>
            </a:r>
            <a:r>
              <a:rPr b="1" lang="en-US" sz="1400">
                <a:solidFill>
                  <a:srgbClr val="7F7F7F"/>
                </a:solidFill>
                <a:latin typeface="Arial"/>
                <a:ea typeface="Arial"/>
                <a:cs typeface="Arial"/>
                <a:sym typeface="Arial"/>
              </a:rPr>
              <a:t> AREAS</a:t>
            </a:r>
            <a:endParaRPr sz="1400">
              <a:solidFill>
                <a:srgbClr val="7F7F7F"/>
              </a:solidFill>
              <a:latin typeface="Arial"/>
              <a:ea typeface="Arial"/>
              <a:cs typeface="Arial"/>
              <a:sym typeface="Arial"/>
            </a:endParaRPr>
          </a:p>
        </p:txBody>
      </p:sp>
      <p:cxnSp>
        <p:nvCxnSpPr>
          <p:cNvPr id="117" name="Google Shape;117;p1"/>
          <p:cNvCxnSpPr/>
          <p:nvPr/>
        </p:nvCxnSpPr>
        <p:spPr>
          <a:xfrm flipH="1" rot="10800000">
            <a:off x="4516865" y="3684008"/>
            <a:ext cx="2139967" cy="2043"/>
          </a:xfrm>
          <a:prstGeom prst="straightConnector1">
            <a:avLst/>
          </a:prstGeom>
          <a:noFill/>
          <a:ln cap="flat" cmpd="sng" w="19050">
            <a:solidFill>
              <a:srgbClr val="983146"/>
            </a:solidFill>
            <a:prstDash val="solid"/>
            <a:miter lim="800000"/>
            <a:headEnd len="sm" w="sm" type="none"/>
            <a:tailEnd len="sm" w="sm" type="none"/>
          </a:ln>
        </p:spPr>
      </p:cxnSp>
      <p:sp>
        <p:nvSpPr>
          <p:cNvPr id="118" name="Google Shape;118;p1"/>
          <p:cNvSpPr/>
          <p:nvPr/>
        </p:nvSpPr>
        <p:spPr>
          <a:xfrm>
            <a:off x="2781300" y="285206"/>
            <a:ext cx="4039480" cy="646331"/>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200">
                <a:solidFill>
                  <a:srgbClr val="1F3864"/>
                </a:solidFill>
                <a:latin typeface="Arial"/>
                <a:ea typeface="Arial"/>
                <a:cs typeface="Arial"/>
                <a:sym typeface="Arial"/>
              </a:rPr>
              <a:t>CMMI ML-3 Svc | CMMI ML-2 Dev |  ISO 9001:2008</a:t>
            </a:r>
            <a:endParaRPr/>
          </a:p>
          <a:p>
            <a:pPr indent="0" lvl="0" marL="0" marR="0" rtl="0" algn="r">
              <a:spcBef>
                <a:spcPts val="0"/>
              </a:spcBef>
              <a:spcAft>
                <a:spcPts val="0"/>
              </a:spcAft>
              <a:buNone/>
            </a:pPr>
            <a:r>
              <a:rPr lang="en-US" sz="1200">
                <a:solidFill>
                  <a:srgbClr val="1F3864"/>
                </a:solidFill>
                <a:latin typeface="Arial"/>
                <a:ea typeface="Arial"/>
                <a:cs typeface="Arial"/>
                <a:sym typeface="Arial"/>
              </a:rPr>
              <a:t>Large Business Mentor Protégé Partnership</a:t>
            </a:r>
            <a:endParaRPr/>
          </a:p>
          <a:p>
            <a:pPr indent="0" lvl="0" marL="0" marR="0" rtl="0" algn="r">
              <a:spcBef>
                <a:spcPts val="0"/>
              </a:spcBef>
              <a:spcAft>
                <a:spcPts val="0"/>
              </a:spcAft>
              <a:buNone/>
            </a:pPr>
            <a:r>
              <a:rPr lang="en-US" sz="1200">
                <a:solidFill>
                  <a:srgbClr val="1F3864"/>
                </a:solidFill>
                <a:latin typeface="Arial"/>
                <a:ea typeface="Arial"/>
                <a:cs typeface="Arial"/>
                <a:sym typeface="Arial"/>
              </a:rPr>
              <a:t>15 Years’ Experience &amp; $10 M Annual Rev.</a:t>
            </a:r>
            <a:endParaRPr/>
          </a:p>
        </p:txBody>
      </p:sp>
      <p:sp>
        <p:nvSpPr>
          <p:cNvPr id="119" name="Google Shape;119;p1"/>
          <p:cNvSpPr/>
          <p:nvPr/>
        </p:nvSpPr>
        <p:spPr>
          <a:xfrm>
            <a:off x="-4257" y="8922312"/>
            <a:ext cx="6858000" cy="2308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900">
                <a:solidFill>
                  <a:schemeClr val="lt1"/>
                </a:solidFill>
                <a:latin typeface="Quattrocento Sans"/>
                <a:ea typeface="Quattrocento Sans"/>
                <a:cs typeface="Quattrocento Sans"/>
                <a:sym typeface="Quattrocento Sans"/>
              </a:rPr>
              <a:t>44345 PREMIER PLAZA, STE#120, ASHBURN VA 20147 | PH: 703-726-1653, 1654 | FAX: 703-997-4303 | WWW.PCSERVICESINC.COM</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
          <p:cNvSpPr/>
          <p:nvPr/>
        </p:nvSpPr>
        <p:spPr>
          <a:xfrm>
            <a:off x="0" y="8755693"/>
            <a:ext cx="6858000" cy="388307"/>
          </a:xfrm>
          <a:prstGeom prst="rect">
            <a:avLst/>
          </a:prstGeom>
          <a:solidFill>
            <a:srgbClr val="1E4E7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5" name="Google Shape;125;p2"/>
          <p:cNvSpPr/>
          <p:nvPr/>
        </p:nvSpPr>
        <p:spPr>
          <a:xfrm flipH="1" rot="10800000">
            <a:off x="0" y="8746549"/>
            <a:ext cx="3939436" cy="384406"/>
          </a:xfrm>
          <a:custGeom>
            <a:rect b="b" l="l" r="r" t="t"/>
            <a:pathLst>
              <a:path extrusionOk="0" h="1074746" w="3939436">
                <a:moveTo>
                  <a:pt x="0" y="0"/>
                </a:moveTo>
                <a:lnTo>
                  <a:pt x="2985848" y="0"/>
                </a:lnTo>
                <a:lnTo>
                  <a:pt x="3939436" y="1074746"/>
                </a:lnTo>
                <a:lnTo>
                  <a:pt x="0" y="1074746"/>
                </a:lnTo>
                <a:lnTo>
                  <a:pt x="0" y="0"/>
                </a:lnTo>
                <a:close/>
              </a:path>
            </a:pathLst>
          </a:custGeom>
          <a:solidFill>
            <a:srgbClr val="98314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Image result for us house building photo" id="126" name="Google Shape;126;p2"/>
          <p:cNvPicPr preferRelativeResize="0"/>
          <p:nvPr/>
        </p:nvPicPr>
        <p:blipFill rotWithShape="1">
          <a:blip r:embed="rId3">
            <a:alphaModFix/>
          </a:blip>
          <a:srcRect b="25128" l="0" r="0" t="25420"/>
          <a:stretch/>
        </p:blipFill>
        <p:spPr>
          <a:xfrm>
            <a:off x="0" y="1061580"/>
            <a:ext cx="6858000" cy="2260948"/>
          </a:xfrm>
          <a:prstGeom prst="rect">
            <a:avLst/>
          </a:prstGeom>
          <a:noFill/>
          <a:ln>
            <a:noFill/>
          </a:ln>
        </p:spPr>
      </p:pic>
      <p:sp>
        <p:nvSpPr>
          <p:cNvPr id="127" name="Google Shape;127;p2"/>
          <p:cNvSpPr/>
          <p:nvPr/>
        </p:nvSpPr>
        <p:spPr>
          <a:xfrm>
            <a:off x="0" y="0"/>
            <a:ext cx="6858000" cy="1061580"/>
          </a:xfrm>
          <a:prstGeom prst="rect">
            <a:avLst/>
          </a:prstGeom>
          <a:solidFill>
            <a:srgbClr val="1E4E7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28" name="Google Shape;128;p2"/>
          <p:cNvPicPr preferRelativeResize="0"/>
          <p:nvPr/>
        </p:nvPicPr>
        <p:blipFill rotWithShape="1">
          <a:blip r:embed="rId4">
            <a:alphaModFix/>
          </a:blip>
          <a:srcRect b="-6034" l="0" r="73834" t="1"/>
          <a:stretch/>
        </p:blipFill>
        <p:spPr>
          <a:xfrm>
            <a:off x="114682" y="272205"/>
            <a:ext cx="1485123" cy="711089"/>
          </a:xfrm>
          <a:prstGeom prst="rect">
            <a:avLst/>
          </a:prstGeom>
          <a:noFill/>
          <a:ln>
            <a:noFill/>
          </a:ln>
        </p:spPr>
      </p:pic>
      <p:sp>
        <p:nvSpPr>
          <p:cNvPr id="129" name="Google Shape;129;p2"/>
          <p:cNvSpPr/>
          <p:nvPr/>
        </p:nvSpPr>
        <p:spPr>
          <a:xfrm>
            <a:off x="0" y="1055521"/>
            <a:ext cx="6858000" cy="2260948"/>
          </a:xfrm>
          <a:prstGeom prst="rect">
            <a:avLst/>
          </a:prstGeom>
          <a:solidFill>
            <a:srgbClr val="262626">
              <a:alpha val="33725"/>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0" name="Google Shape;130;p2"/>
          <p:cNvSpPr/>
          <p:nvPr/>
        </p:nvSpPr>
        <p:spPr>
          <a:xfrm>
            <a:off x="3939436" y="1061580"/>
            <a:ext cx="2918564" cy="2273474"/>
          </a:xfrm>
          <a:custGeom>
            <a:rect b="b" l="l" r="r" t="t"/>
            <a:pathLst>
              <a:path extrusionOk="0" h="2273474" w="2918564">
                <a:moveTo>
                  <a:pt x="0" y="0"/>
                </a:moveTo>
                <a:lnTo>
                  <a:pt x="2918564" y="0"/>
                </a:lnTo>
                <a:lnTo>
                  <a:pt x="2918564" y="2260948"/>
                </a:lnTo>
                <a:lnTo>
                  <a:pt x="2041742" y="2273474"/>
                </a:lnTo>
                <a:lnTo>
                  <a:pt x="0" y="0"/>
                </a:lnTo>
                <a:close/>
              </a:path>
            </a:pathLst>
          </a:custGeom>
          <a:solidFill>
            <a:srgbClr val="1E4E79">
              <a:alpha val="62745"/>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1" name="Google Shape;131;p2"/>
          <p:cNvSpPr/>
          <p:nvPr/>
        </p:nvSpPr>
        <p:spPr>
          <a:xfrm>
            <a:off x="2961" y="2212448"/>
            <a:ext cx="6858000" cy="6724698"/>
          </a:xfrm>
          <a:prstGeom prst="rect">
            <a:avLst/>
          </a:prstGeom>
          <a:gradFill>
            <a:gsLst>
              <a:gs pos="0">
                <a:srgbClr val="F6F9FC">
                  <a:alpha val="72941"/>
                </a:srgbClr>
              </a:gs>
              <a:gs pos="30000">
                <a:srgbClr val="F6F9FC">
                  <a:alpha val="72941"/>
                </a:srgbClr>
              </a:gs>
              <a:gs pos="87000">
                <a:srgbClr val="FFFFFF">
                  <a:alpha val="58823"/>
                </a:srgbClr>
              </a:gs>
              <a:gs pos="100000">
                <a:srgbClr val="FFFFFF">
                  <a:alpha val="58823"/>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2" name="Google Shape;132;p2"/>
          <p:cNvSpPr/>
          <p:nvPr/>
        </p:nvSpPr>
        <p:spPr>
          <a:xfrm>
            <a:off x="114682" y="1281155"/>
            <a:ext cx="2304789"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rgbClr val="F2F2F2"/>
                </a:solidFill>
                <a:latin typeface="Arial"/>
                <a:ea typeface="Arial"/>
                <a:cs typeface="Arial"/>
                <a:sym typeface="Arial"/>
              </a:rPr>
              <a:t>CAPABILITY </a:t>
            </a:r>
            <a:endParaRPr/>
          </a:p>
          <a:p>
            <a:pPr indent="0" lvl="0" marL="0" marR="0" rtl="0" algn="l">
              <a:spcBef>
                <a:spcPts val="0"/>
              </a:spcBef>
              <a:spcAft>
                <a:spcPts val="0"/>
              </a:spcAft>
              <a:buNone/>
            </a:pPr>
            <a:r>
              <a:rPr b="1" lang="en-US" sz="1800">
                <a:solidFill>
                  <a:srgbClr val="F2F2F2"/>
                </a:solidFill>
                <a:latin typeface="Arial"/>
                <a:ea typeface="Arial"/>
                <a:cs typeface="Arial"/>
                <a:sym typeface="Arial"/>
              </a:rPr>
              <a:t>STATEMENT</a:t>
            </a:r>
            <a:endParaRPr sz="1800">
              <a:solidFill>
                <a:srgbClr val="F2F2F2"/>
              </a:solidFill>
              <a:latin typeface="Arial"/>
              <a:ea typeface="Arial"/>
              <a:cs typeface="Arial"/>
              <a:sym typeface="Arial"/>
            </a:endParaRPr>
          </a:p>
        </p:txBody>
      </p:sp>
      <p:sp>
        <p:nvSpPr>
          <p:cNvPr id="133" name="Google Shape;133;p2"/>
          <p:cNvSpPr/>
          <p:nvPr/>
        </p:nvSpPr>
        <p:spPr>
          <a:xfrm>
            <a:off x="-19918" y="2386226"/>
            <a:ext cx="3200401"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400">
                <a:solidFill>
                  <a:srgbClr val="983146"/>
                </a:solidFill>
                <a:latin typeface="Arial"/>
                <a:ea typeface="Arial"/>
                <a:cs typeface="Arial"/>
                <a:sym typeface="Arial"/>
              </a:rPr>
              <a:t>CORPORATE</a:t>
            </a:r>
            <a:r>
              <a:rPr b="1" lang="en-US" sz="1400">
                <a:solidFill>
                  <a:srgbClr val="7F7F7F"/>
                </a:solidFill>
                <a:latin typeface="Arial"/>
                <a:ea typeface="Arial"/>
                <a:cs typeface="Arial"/>
                <a:sym typeface="Arial"/>
              </a:rPr>
              <a:t> </a:t>
            </a:r>
            <a:r>
              <a:rPr b="1" lang="en-US" sz="1400">
                <a:solidFill>
                  <a:srgbClr val="595959"/>
                </a:solidFill>
                <a:latin typeface="Arial"/>
                <a:ea typeface="Arial"/>
                <a:cs typeface="Arial"/>
                <a:sym typeface="Arial"/>
              </a:rPr>
              <a:t>EXPERIENCE</a:t>
            </a:r>
            <a:endParaRPr sz="1400">
              <a:solidFill>
                <a:srgbClr val="595959"/>
              </a:solidFill>
              <a:latin typeface="Arial"/>
              <a:ea typeface="Arial"/>
              <a:cs typeface="Arial"/>
              <a:sym typeface="Arial"/>
            </a:endParaRPr>
          </a:p>
        </p:txBody>
      </p:sp>
      <p:sp>
        <p:nvSpPr>
          <p:cNvPr id="134" name="Google Shape;134;p2"/>
          <p:cNvSpPr/>
          <p:nvPr/>
        </p:nvSpPr>
        <p:spPr>
          <a:xfrm>
            <a:off x="0" y="0"/>
            <a:ext cx="3939436" cy="1074746"/>
          </a:xfrm>
          <a:custGeom>
            <a:rect b="b" l="l" r="r" t="t"/>
            <a:pathLst>
              <a:path extrusionOk="0" h="1074746" w="3939436">
                <a:moveTo>
                  <a:pt x="0" y="0"/>
                </a:moveTo>
                <a:lnTo>
                  <a:pt x="2985848" y="0"/>
                </a:lnTo>
                <a:lnTo>
                  <a:pt x="3939436" y="1074746"/>
                </a:lnTo>
                <a:lnTo>
                  <a:pt x="0" y="1074746"/>
                </a:lnTo>
                <a:lnTo>
                  <a:pt x="0" y="0"/>
                </a:lnTo>
                <a:close/>
              </a:path>
            </a:pathLst>
          </a:custGeom>
          <a:solidFill>
            <a:srgbClr val="98314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5" name="Google Shape;135;p2"/>
          <p:cNvSpPr/>
          <p:nvPr/>
        </p:nvSpPr>
        <p:spPr>
          <a:xfrm>
            <a:off x="0" y="190327"/>
            <a:ext cx="6858000" cy="896674"/>
          </a:xfrm>
          <a:prstGeom prst="rect">
            <a:avLst/>
          </a:prstGeom>
          <a:gradFill>
            <a:gsLst>
              <a:gs pos="0">
                <a:srgbClr val="F6F9FC"/>
              </a:gs>
              <a:gs pos="30000">
                <a:srgbClr val="F6F9FC"/>
              </a:gs>
              <a:gs pos="87000">
                <a:srgbClr val="FFFFFF">
                  <a:alpha val="58823"/>
                </a:srgbClr>
              </a:gs>
              <a:gs pos="100000">
                <a:srgbClr val="FFFFFF">
                  <a:alpha val="58823"/>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36" name="Google Shape;136;p2"/>
          <p:cNvPicPr preferRelativeResize="0"/>
          <p:nvPr/>
        </p:nvPicPr>
        <p:blipFill rotWithShape="1">
          <a:blip r:embed="rId4">
            <a:alphaModFix/>
          </a:blip>
          <a:srcRect b="-1911" l="0" r="71921" t="0"/>
          <a:stretch/>
        </p:blipFill>
        <p:spPr>
          <a:xfrm>
            <a:off x="120744" y="284232"/>
            <a:ext cx="1593743" cy="683444"/>
          </a:xfrm>
          <a:prstGeom prst="rect">
            <a:avLst/>
          </a:prstGeom>
          <a:noFill/>
          <a:ln>
            <a:noFill/>
          </a:ln>
        </p:spPr>
      </p:pic>
      <p:cxnSp>
        <p:nvCxnSpPr>
          <p:cNvPr id="137" name="Google Shape;137;p2"/>
          <p:cNvCxnSpPr/>
          <p:nvPr/>
        </p:nvCxnSpPr>
        <p:spPr>
          <a:xfrm flipH="1" rot="10800000">
            <a:off x="47793" y="2694003"/>
            <a:ext cx="4104621" cy="2"/>
          </a:xfrm>
          <a:prstGeom prst="straightConnector1">
            <a:avLst/>
          </a:prstGeom>
          <a:noFill/>
          <a:ln cap="flat" cmpd="sng" w="19050">
            <a:solidFill>
              <a:srgbClr val="983146"/>
            </a:solidFill>
            <a:prstDash val="solid"/>
            <a:miter lim="800000"/>
            <a:headEnd len="sm" w="sm" type="none"/>
            <a:tailEnd len="sm" w="sm" type="none"/>
          </a:ln>
        </p:spPr>
      </p:cxnSp>
      <p:sp>
        <p:nvSpPr>
          <p:cNvPr id="138" name="Google Shape;138;p2"/>
          <p:cNvSpPr/>
          <p:nvPr/>
        </p:nvSpPr>
        <p:spPr>
          <a:xfrm>
            <a:off x="1379558" y="3007700"/>
            <a:ext cx="5299387" cy="830997"/>
          </a:xfrm>
          <a:prstGeom prst="rect">
            <a:avLst/>
          </a:prstGeom>
          <a:solidFill>
            <a:srgbClr val="D8D8D8"/>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200">
                <a:solidFill>
                  <a:srgbClr val="595959"/>
                </a:solidFill>
                <a:latin typeface="Quattrocento Sans"/>
                <a:ea typeface="Quattrocento Sans"/>
                <a:cs typeface="Quattrocento Sans"/>
                <a:sym typeface="Quattrocento Sans"/>
              </a:rPr>
              <a:t>General Services Administration</a:t>
            </a:r>
            <a:endParaRPr/>
          </a:p>
          <a:p>
            <a:pPr indent="0" lvl="0" marL="0" marR="0" rtl="0" algn="l">
              <a:spcBef>
                <a:spcPts val="0"/>
              </a:spcBef>
              <a:spcAft>
                <a:spcPts val="0"/>
              </a:spcAft>
              <a:buNone/>
            </a:pPr>
            <a:r>
              <a:rPr lang="en-US" sz="1200">
                <a:solidFill>
                  <a:srgbClr val="595959"/>
                </a:solidFill>
                <a:latin typeface="Quattrocento Sans"/>
                <a:ea typeface="Quattrocento Sans"/>
                <a:cs typeface="Quattrocento Sans"/>
                <a:sym typeface="Quattrocento Sans"/>
              </a:rPr>
              <a:t>Acquisition Support &amp; Documentation Support; Acquisition Strategy Support; Independent Government Cost Estimates (IGCE); Pre-Award Documentation and Source Selection; Solicitations, Contract Award and Post-award Support</a:t>
            </a:r>
            <a:endParaRPr/>
          </a:p>
        </p:txBody>
      </p:sp>
      <p:sp>
        <p:nvSpPr>
          <p:cNvPr id="139" name="Google Shape;139;p2"/>
          <p:cNvSpPr/>
          <p:nvPr/>
        </p:nvSpPr>
        <p:spPr>
          <a:xfrm>
            <a:off x="2781300" y="285206"/>
            <a:ext cx="4039480" cy="646331"/>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r>
              <a:rPr b="1" lang="en-US" sz="1200">
                <a:solidFill>
                  <a:srgbClr val="1F3864"/>
                </a:solidFill>
                <a:latin typeface="Arial"/>
                <a:ea typeface="Arial"/>
                <a:cs typeface="Arial"/>
                <a:sym typeface="Arial"/>
              </a:rPr>
              <a:t>CMMI ML-3 Svc | CMMI ML-2 Dev |  ISO 9001:2008</a:t>
            </a:r>
            <a:endParaRPr/>
          </a:p>
          <a:p>
            <a:pPr indent="0" lvl="0" marL="0" marR="0" rtl="0" algn="r">
              <a:spcBef>
                <a:spcPts val="0"/>
              </a:spcBef>
              <a:spcAft>
                <a:spcPts val="0"/>
              </a:spcAft>
              <a:buNone/>
            </a:pPr>
            <a:r>
              <a:rPr lang="en-US" sz="1200">
                <a:solidFill>
                  <a:srgbClr val="1F3864"/>
                </a:solidFill>
                <a:latin typeface="Arial"/>
                <a:ea typeface="Arial"/>
                <a:cs typeface="Arial"/>
                <a:sym typeface="Arial"/>
              </a:rPr>
              <a:t>Large Business Mentor Protégé Partnership</a:t>
            </a:r>
            <a:endParaRPr/>
          </a:p>
          <a:p>
            <a:pPr indent="0" lvl="0" marL="0" marR="0" rtl="0" algn="r">
              <a:spcBef>
                <a:spcPts val="0"/>
              </a:spcBef>
              <a:spcAft>
                <a:spcPts val="0"/>
              </a:spcAft>
              <a:buNone/>
            </a:pPr>
            <a:r>
              <a:rPr lang="en-US" sz="1200">
                <a:solidFill>
                  <a:srgbClr val="1F3864"/>
                </a:solidFill>
                <a:latin typeface="Arial"/>
                <a:ea typeface="Arial"/>
                <a:cs typeface="Arial"/>
                <a:sym typeface="Arial"/>
              </a:rPr>
              <a:t>15 Years’ Experience &amp; $10 M Annual Rev.</a:t>
            </a:r>
            <a:endParaRPr/>
          </a:p>
        </p:txBody>
      </p:sp>
      <p:pic>
        <p:nvPicPr>
          <p:cNvPr descr="C:\Users\Pancham.Kumar\AppData\Local\Microsoft\Windows\Temporary Internet Files\Content.MSO\28436E18.tmp" id="140" name="Google Shape;140;p2"/>
          <p:cNvPicPr preferRelativeResize="0"/>
          <p:nvPr/>
        </p:nvPicPr>
        <p:blipFill rotWithShape="1">
          <a:blip r:embed="rId5">
            <a:alphaModFix/>
          </a:blip>
          <a:srcRect b="0" l="0" r="66082" t="0"/>
          <a:stretch/>
        </p:blipFill>
        <p:spPr>
          <a:xfrm>
            <a:off x="360761" y="3050344"/>
            <a:ext cx="766749" cy="661869"/>
          </a:xfrm>
          <a:prstGeom prst="rect">
            <a:avLst/>
          </a:prstGeom>
          <a:noFill/>
          <a:ln>
            <a:noFill/>
          </a:ln>
        </p:spPr>
      </p:pic>
      <p:pic>
        <p:nvPicPr>
          <p:cNvPr descr="Related image" id="141" name="Google Shape;141;p2"/>
          <p:cNvPicPr preferRelativeResize="0"/>
          <p:nvPr/>
        </p:nvPicPr>
        <p:blipFill rotWithShape="1">
          <a:blip r:embed="rId6">
            <a:alphaModFix/>
          </a:blip>
          <a:srcRect b="0" l="0" r="0" t="0"/>
          <a:stretch/>
        </p:blipFill>
        <p:spPr>
          <a:xfrm>
            <a:off x="281107" y="5190056"/>
            <a:ext cx="814117" cy="757240"/>
          </a:xfrm>
          <a:prstGeom prst="rect">
            <a:avLst/>
          </a:prstGeom>
          <a:noFill/>
          <a:ln>
            <a:noFill/>
          </a:ln>
        </p:spPr>
      </p:pic>
      <p:sp>
        <p:nvSpPr>
          <p:cNvPr id="142" name="Google Shape;142;p2"/>
          <p:cNvSpPr/>
          <p:nvPr/>
        </p:nvSpPr>
        <p:spPr>
          <a:xfrm>
            <a:off x="1379558" y="3898598"/>
            <a:ext cx="5299387" cy="1200329"/>
          </a:xfrm>
          <a:prstGeom prst="rect">
            <a:avLst/>
          </a:prstGeom>
          <a:solidFill>
            <a:srgbClr val="D8D8D8"/>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200">
                <a:solidFill>
                  <a:srgbClr val="595959"/>
                </a:solidFill>
                <a:latin typeface="Quattrocento Sans"/>
                <a:ea typeface="Quattrocento Sans"/>
                <a:cs typeface="Quattrocento Sans"/>
                <a:sym typeface="Quattrocento Sans"/>
              </a:rPr>
              <a:t> Pension Benefit Guaranty Corporation (PBGC) </a:t>
            </a:r>
            <a:endParaRPr/>
          </a:p>
          <a:p>
            <a:pPr indent="0" lvl="0" marL="0" marR="0" rtl="0" algn="l">
              <a:spcBef>
                <a:spcPts val="0"/>
              </a:spcBef>
              <a:spcAft>
                <a:spcPts val="0"/>
              </a:spcAft>
              <a:buNone/>
            </a:pPr>
            <a:r>
              <a:rPr lang="en-US" sz="1200">
                <a:solidFill>
                  <a:srgbClr val="595959"/>
                </a:solidFill>
                <a:latin typeface="Quattrocento Sans"/>
                <a:ea typeface="Quattrocento Sans"/>
                <a:cs typeface="Quattrocento Sans"/>
                <a:sym typeface="Quattrocento Sans"/>
              </a:rPr>
              <a:t>Provides a comprehensive range of support services for ISSPO, security technical expertise, security assessment, and Controlled Unclassified Information (CUI). The ISSPO activities encompass various tasks such as developing security documentation, establishing key relationships, maintaining the system of records with all necessary documentation, managing POA&amp;M, recommending controls.</a:t>
            </a:r>
            <a:endParaRPr/>
          </a:p>
        </p:txBody>
      </p:sp>
      <p:sp>
        <p:nvSpPr>
          <p:cNvPr id="143" name="Google Shape;143;p2"/>
          <p:cNvSpPr/>
          <p:nvPr/>
        </p:nvSpPr>
        <p:spPr>
          <a:xfrm>
            <a:off x="1379560" y="5159975"/>
            <a:ext cx="5299387" cy="1015663"/>
          </a:xfrm>
          <a:prstGeom prst="rect">
            <a:avLst/>
          </a:prstGeom>
          <a:solidFill>
            <a:srgbClr val="D8D8D8"/>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200">
                <a:solidFill>
                  <a:srgbClr val="595959"/>
                </a:solidFill>
                <a:latin typeface="Quattrocento Sans"/>
                <a:ea typeface="Quattrocento Sans"/>
                <a:cs typeface="Quattrocento Sans"/>
                <a:sym typeface="Quattrocento Sans"/>
              </a:rPr>
              <a:t>Environmental Protection Agency</a:t>
            </a:r>
            <a:endParaRPr/>
          </a:p>
          <a:p>
            <a:pPr indent="0" lvl="0" marL="0" marR="0" rtl="0" algn="l">
              <a:spcBef>
                <a:spcPts val="0"/>
              </a:spcBef>
              <a:spcAft>
                <a:spcPts val="0"/>
              </a:spcAft>
              <a:buNone/>
            </a:pPr>
            <a:r>
              <a:rPr lang="en-US" sz="1200">
                <a:solidFill>
                  <a:srgbClr val="595959"/>
                </a:solidFill>
                <a:latin typeface="Quattrocento Sans"/>
                <a:ea typeface="Quattrocento Sans"/>
                <a:cs typeface="Quattrocento Sans"/>
                <a:sym typeface="Quattrocento Sans"/>
              </a:rPr>
              <a:t>Hardware and Software Selection; Support of Production, Test, and Development Environments; Configuration Management;  COTS Implementation and Maintenance Support; Database Administration; Network Support; and Information Assurance.</a:t>
            </a:r>
            <a:endParaRPr/>
          </a:p>
        </p:txBody>
      </p:sp>
      <p:sp>
        <p:nvSpPr>
          <p:cNvPr id="144" name="Google Shape;144;p2"/>
          <p:cNvSpPr/>
          <p:nvPr/>
        </p:nvSpPr>
        <p:spPr>
          <a:xfrm>
            <a:off x="1379558" y="6219998"/>
            <a:ext cx="5299387" cy="830997"/>
          </a:xfrm>
          <a:prstGeom prst="rect">
            <a:avLst/>
          </a:prstGeom>
          <a:solidFill>
            <a:srgbClr val="D8D8D8"/>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200">
                <a:solidFill>
                  <a:srgbClr val="595959"/>
                </a:solidFill>
                <a:latin typeface="Quattrocento Sans"/>
                <a:ea typeface="Quattrocento Sans"/>
                <a:cs typeface="Quattrocento Sans"/>
                <a:sym typeface="Quattrocento Sans"/>
              </a:rPr>
              <a:t>NII Holdings, Inc. </a:t>
            </a:r>
            <a:endParaRPr/>
          </a:p>
          <a:p>
            <a:pPr indent="0" lvl="0" marL="0" marR="0" rtl="0" algn="l">
              <a:spcBef>
                <a:spcPts val="0"/>
              </a:spcBef>
              <a:spcAft>
                <a:spcPts val="0"/>
              </a:spcAft>
              <a:buNone/>
            </a:pPr>
            <a:r>
              <a:rPr lang="en-US" sz="1200">
                <a:solidFill>
                  <a:srgbClr val="595959"/>
                </a:solidFill>
                <a:latin typeface="Quattrocento Sans"/>
                <a:ea typeface="Quattrocento Sans"/>
                <a:cs typeface="Quattrocento Sans"/>
                <a:sym typeface="Quattrocento Sans"/>
              </a:rPr>
              <a:t>ERP Support, Infrastructure Support, System Administration; Application Development, Database Management, Network Support; Helpdesk/IT support; Backup and Recovery Management</a:t>
            </a:r>
            <a:endParaRPr/>
          </a:p>
        </p:txBody>
      </p:sp>
      <p:sp>
        <p:nvSpPr>
          <p:cNvPr id="145" name="Google Shape;145;p2"/>
          <p:cNvSpPr/>
          <p:nvPr/>
        </p:nvSpPr>
        <p:spPr>
          <a:xfrm>
            <a:off x="1379558" y="7096370"/>
            <a:ext cx="5299387" cy="830997"/>
          </a:xfrm>
          <a:prstGeom prst="rect">
            <a:avLst/>
          </a:prstGeom>
          <a:solidFill>
            <a:srgbClr val="D8D8D8"/>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200">
                <a:solidFill>
                  <a:srgbClr val="595959"/>
                </a:solidFill>
                <a:latin typeface="Quattrocento Sans"/>
                <a:ea typeface="Quattrocento Sans"/>
                <a:cs typeface="Quattrocento Sans"/>
                <a:sym typeface="Quattrocento Sans"/>
              </a:rPr>
              <a:t>Department of Agriculture, Farm Production and Conservation (FPAC)</a:t>
            </a:r>
            <a:endParaRPr/>
          </a:p>
          <a:p>
            <a:pPr indent="0" lvl="0" marL="0" marR="0" rtl="0" algn="l">
              <a:spcBef>
                <a:spcPts val="0"/>
              </a:spcBef>
              <a:spcAft>
                <a:spcPts val="0"/>
              </a:spcAft>
              <a:buNone/>
            </a:pPr>
            <a:r>
              <a:rPr lang="en-US" sz="1200">
                <a:solidFill>
                  <a:srgbClr val="595959"/>
                </a:solidFill>
                <a:latin typeface="Quattrocento Sans"/>
                <a:ea typeface="Quattrocento Sans"/>
                <a:cs typeface="Quattrocento Sans"/>
                <a:sym typeface="Quattrocento Sans"/>
              </a:rPr>
              <a:t>PCS provided comprehensive risk management services to FPAC. The services included project management, access reviews/monitoring, account management, asset management, audit response, and contingency planning.</a:t>
            </a:r>
            <a:endParaRPr/>
          </a:p>
        </p:txBody>
      </p:sp>
      <p:pic>
        <p:nvPicPr>
          <p:cNvPr descr="C:\Users\Pancham.Kumar\AppData\Local\Microsoft\Windows\Temporary Internet Files\Content.MSO\3D8FC257.tmp" id="146" name="Google Shape;146;p2"/>
          <p:cNvPicPr preferRelativeResize="0"/>
          <p:nvPr/>
        </p:nvPicPr>
        <p:blipFill rotWithShape="1">
          <a:blip r:embed="rId7">
            <a:alphaModFix/>
          </a:blip>
          <a:srcRect b="0" l="0" r="0" t="0"/>
          <a:stretch/>
        </p:blipFill>
        <p:spPr>
          <a:xfrm>
            <a:off x="208786" y="6260932"/>
            <a:ext cx="991720" cy="647868"/>
          </a:xfrm>
          <a:prstGeom prst="rect">
            <a:avLst/>
          </a:prstGeom>
          <a:noFill/>
          <a:ln>
            <a:noFill/>
          </a:ln>
        </p:spPr>
      </p:pic>
      <p:sp>
        <p:nvSpPr>
          <p:cNvPr id="147" name="Google Shape;147;p2"/>
          <p:cNvSpPr/>
          <p:nvPr/>
        </p:nvSpPr>
        <p:spPr>
          <a:xfrm>
            <a:off x="1372069" y="7973294"/>
            <a:ext cx="5306876" cy="646331"/>
          </a:xfrm>
          <a:prstGeom prst="rect">
            <a:avLst/>
          </a:prstGeom>
          <a:solidFill>
            <a:srgbClr val="D8D8D8"/>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200">
                <a:solidFill>
                  <a:srgbClr val="595959"/>
                </a:solidFill>
                <a:latin typeface="Quattrocento Sans"/>
                <a:ea typeface="Quattrocento Sans"/>
                <a:cs typeface="Quattrocento Sans"/>
                <a:sym typeface="Quattrocento Sans"/>
              </a:rPr>
              <a:t>Centers for Disease Control and Prevention (CDC)</a:t>
            </a:r>
            <a:endParaRPr/>
          </a:p>
          <a:p>
            <a:pPr indent="0" lvl="0" marL="0" marR="0" rtl="0" algn="l">
              <a:spcBef>
                <a:spcPts val="0"/>
              </a:spcBef>
              <a:spcAft>
                <a:spcPts val="0"/>
              </a:spcAft>
              <a:buNone/>
            </a:pPr>
            <a:r>
              <a:rPr lang="en-US" sz="1200">
                <a:solidFill>
                  <a:srgbClr val="595959"/>
                </a:solidFill>
                <a:latin typeface="Quattrocento Sans"/>
                <a:ea typeface="Quattrocento Sans"/>
                <a:cs typeface="Quattrocento Sans"/>
                <a:sym typeface="Quattrocento Sans"/>
              </a:rPr>
              <a:t>Database design, data architecture support, programming, data curation, data analysis, web application design and development, cloud implementation.</a:t>
            </a:r>
            <a:endParaRPr/>
          </a:p>
        </p:txBody>
      </p:sp>
      <p:sp>
        <p:nvSpPr>
          <p:cNvPr id="148" name="Google Shape;148;p2"/>
          <p:cNvSpPr/>
          <p:nvPr/>
        </p:nvSpPr>
        <p:spPr>
          <a:xfrm>
            <a:off x="-4257" y="8922312"/>
            <a:ext cx="6858000" cy="2308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900">
                <a:solidFill>
                  <a:schemeClr val="lt1"/>
                </a:solidFill>
                <a:latin typeface="Quattrocento Sans"/>
                <a:ea typeface="Quattrocento Sans"/>
                <a:cs typeface="Quattrocento Sans"/>
                <a:sym typeface="Quattrocento Sans"/>
              </a:rPr>
              <a:t>44345 PREMIER PLAZA, STE#120, ASHBURN VA 20147 | PH: 703-726-1653, 1654 | FAX: 703-997-4303 | WWW.PCSERVICESINC.COM</a:t>
            </a:r>
            <a:endParaRPr/>
          </a:p>
        </p:txBody>
      </p:sp>
      <p:pic>
        <p:nvPicPr>
          <p:cNvPr descr="Farm Production and Conservation (FPAC) Business Center ..." id="149" name="Google Shape;149;p2"/>
          <p:cNvPicPr preferRelativeResize="0"/>
          <p:nvPr/>
        </p:nvPicPr>
        <p:blipFill rotWithShape="1">
          <a:blip r:embed="rId8">
            <a:alphaModFix/>
          </a:blip>
          <a:srcRect b="0" l="0" r="0" t="0"/>
          <a:stretch/>
        </p:blipFill>
        <p:spPr>
          <a:xfrm>
            <a:off x="269302" y="7143889"/>
            <a:ext cx="949669" cy="647868"/>
          </a:xfrm>
          <a:prstGeom prst="rect">
            <a:avLst/>
          </a:prstGeom>
          <a:noFill/>
          <a:ln>
            <a:noFill/>
          </a:ln>
        </p:spPr>
      </p:pic>
      <p:pic>
        <p:nvPicPr>
          <p:cNvPr id="150" name="Google Shape;150;p2"/>
          <p:cNvPicPr preferRelativeResize="0"/>
          <p:nvPr/>
        </p:nvPicPr>
        <p:blipFill rotWithShape="1">
          <a:blip r:embed="rId9">
            <a:alphaModFix/>
          </a:blip>
          <a:srcRect b="0" l="0" r="0" t="0"/>
          <a:stretch/>
        </p:blipFill>
        <p:spPr>
          <a:xfrm>
            <a:off x="227501" y="7985706"/>
            <a:ext cx="954290" cy="679836"/>
          </a:xfrm>
          <a:prstGeom prst="rect">
            <a:avLst/>
          </a:prstGeom>
          <a:noFill/>
          <a:ln>
            <a:noFill/>
          </a:ln>
        </p:spPr>
      </p:pic>
      <p:pic>
        <p:nvPicPr>
          <p:cNvPr id="151" name="Google Shape;151;p2"/>
          <p:cNvPicPr preferRelativeResize="0"/>
          <p:nvPr/>
        </p:nvPicPr>
        <p:blipFill rotWithShape="1">
          <a:blip r:embed="rId10">
            <a:alphaModFix/>
          </a:blip>
          <a:srcRect b="0" l="0" r="0" t="0"/>
          <a:stretch/>
        </p:blipFill>
        <p:spPr>
          <a:xfrm>
            <a:off x="188652" y="4047719"/>
            <a:ext cx="1008896" cy="61738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2019-01-24T19:47:36Z</dcterms:created>
  <dc:creator>Asela Perera</dc:creator>
</cp:coreProperties>
</file>